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DM Sans Bold" pitchFamily="2" charset="0"/>
      <p:regular r:id="rId21"/>
      <p:bold r:id="rId22"/>
    </p:embeddedFont>
    <p:embeddedFont>
      <p:font typeface="DM Sans Bold Italics" panose="020B0604020202020204" charset="0"/>
      <p:regular r:id="rId23"/>
    </p:embeddedFont>
    <p:embeddedFont>
      <p:font typeface="DM Sans Italics" panose="020B0604020202020204" charset="0"/>
      <p:regular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  <p:embeddedFont>
      <p:font typeface="Noto Sans Bold" panose="020B0802040504020204" pitchFamily="34" charset="0"/>
      <p:regular r:id="rId29"/>
      <p:bold r:id="rId30"/>
    </p:embeddedFont>
    <p:embeddedFont>
      <p:font typeface="Open Sans Bold" panose="020B0806030504020204" pitchFamily="34" charset="0"/>
      <p:regular r:id="rId31"/>
      <p:bold r:id="rId32"/>
    </p:embeddedFont>
    <p:embeddedFont>
      <p:font typeface="Telegraf" panose="020B0604020202020204" charset="0"/>
      <p:regular r:id="rId33"/>
    </p:embeddedFont>
    <p:embeddedFont>
      <p:font typeface="Telegraf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F1474-47B2-95DC-0C9F-1123D63732A4}" v="7" dt="2025-09-22T01:02:48.254"/>
    <p1510:client id="{58E7FB9F-F4E6-2F98-5FC6-4BB22442189B}" v="15" dt="2025-09-22T00:54:36.068"/>
    <p1510:client id="{B2735B55-8E00-A2B8-1126-9022F0728584}" v="5" dt="2025-09-22T00:55:23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5/10/relationships/revisionInfo" Target="revisionInfo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mMwMTQ4ZWMtNmM4Yi00ZjY5LTg1YzctZGNjYzc1MTFjNDMxIiwidCI6IjExZGJiZmUyLTg5YjgtNDU0OS1iZTEwLWNlYzM2NGU1OTU1MSIsImMiOjR9" TargetMode="External"/><Relationship Id="rId2" Type="http://schemas.openxmlformats.org/officeDocument/2006/relationships/hyperlink" Target="https://github.com/arthurnish/challenge_clickbus_4sigh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ovUuPUp3ZRo?si=aw9N0TqqwctdOky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5941" y="4287575"/>
            <a:ext cx="9627582" cy="2029068"/>
          </a:xfrm>
          <a:custGeom>
            <a:avLst/>
            <a:gdLst/>
            <a:ahLst/>
            <a:cxnLst/>
            <a:rect l="l" t="t" r="r" b="b"/>
            <a:pathLst>
              <a:path w="9627582" h="2029068">
                <a:moveTo>
                  <a:pt x="0" y="0"/>
                </a:moveTo>
                <a:lnTo>
                  <a:pt x="9627582" y="0"/>
                </a:lnTo>
                <a:lnTo>
                  <a:pt x="9627582" y="2029068"/>
                </a:lnTo>
                <a:lnTo>
                  <a:pt x="0" y="2029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89620" y="5206859"/>
            <a:ext cx="9125" cy="85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4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878687" y="6415851"/>
            <a:ext cx="4549676" cy="55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3017" spc="18">
                <a:solidFill>
                  <a:srgbClr val="DDDADA"/>
                </a:solidFill>
                <a:latin typeface="Telegraf"/>
                <a:ea typeface="Telegraf"/>
                <a:cs typeface="Telegraf"/>
                <a:sym typeface="Telegraf"/>
              </a:rPr>
              <a:t>CHALLENGE | </a:t>
            </a:r>
            <a:r>
              <a:rPr lang="en-US" sz="3017" b="1" spc="18">
                <a:solidFill>
                  <a:srgbClr val="DDDADA"/>
                </a:solidFill>
                <a:latin typeface="Telegraf Bold"/>
                <a:ea typeface="Telegraf Bold"/>
                <a:cs typeface="Telegraf Bold"/>
                <a:sym typeface="Telegraf Bold"/>
              </a:rPr>
              <a:t>CLICKBUS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292932" y="1230007"/>
            <a:ext cx="15702137" cy="88324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98778"/>
            <a:ext cx="12633644" cy="52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DEMONSTRAÇÃO DA SOLUÇÃO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240955"/>
            <a:ext cx="3830603" cy="6922095"/>
            <a:chOff x="0" y="0"/>
            <a:chExt cx="1066036" cy="19263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6036" cy="1926381"/>
            </a:xfrm>
            <a:custGeom>
              <a:avLst/>
              <a:gdLst/>
              <a:ahLst/>
              <a:cxnLst/>
              <a:rect l="l" t="t" r="r" b="b"/>
              <a:pathLst>
                <a:path w="1066036" h="1926381">
                  <a:moveTo>
                    <a:pt x="60632" y="0"/>
                  </a:moveTo>
                  <a:lnTo>
                    <a:pt x="1005404" y="0"/>
                  </a:lnTo>
                  <a:cubicBezTo>
                    <a:pt x="1021484" y="0"/>
                    <a:pt x="1036906" y="6388"/>
                    <a:pt x="1048277" y="17759"/>
                  </a:cubicBezTo>
                  <a:cubicBezTo>
                    <a:pt x="1059648" y="29129"/>
                    <a:pt x="1066036" y="44551"/>
                    <a:pt x="1066036" y="60632"/>
                  </a:cubicBezTo>
                  <a:lnTo>
                    <a:pt x="1066036" y="1865749"/>
                  </a:lnTo>
                  <a:cubicBezTo>
                    <a:pt x="1066036" y="1881829"/>
                    <a:pt x="1059648" y="1897251"/>
                    <a:pt x="1048277" y="1908622"/>
                  </a:cubicBezTo>
                  <a:cubicBezTo>
                    <a:pt x="1036906" y="1919993"/>
                    <a:pt x="1021484" y="1926381"/>
                    <a:pt x="1005404" y="1926381"/>
                  </a:cubicBezTo>
                  <a:lnTo>
                    <a:pt x="60632" y="1926381"/>
                  </a:lnTo>
                  <a:cubicBezTo>
                    <a:pt x="44551" y="1926381"/>
                    <a:pt x="29129" y="1919993"/>
                    <a:pt x="17759" y="1908622"/>
                  </a:cubicBezTo>
                  <a:cubicBezTo>
                    <a:pt x="6388" y="1897251"/>
                    <a:pt x="0" y="1881829"/>
                    <a:pt x="0" y="1865749"/>
                  </a:cubicBezTo>
                  <a:lnTo>
                    <a:pt x="0" y="60632"/>
                  </a:lnTo>
                  <a:cubicBezTo>
                    <a:pt x="0" y="44551"/>
                    <a:pt x="6388" y="29129"/>
                    <a:pt x="17759" y="17759"/>
                  </a:cubicBezTo>
                  <a:cubicBezTo>
                    <a:pt x="29129" y="6388"/>
                    <a:pt x="44551" y="0"/>
                    <a:pt x="60632" y="0"/>
                  </a:cubicBezTo>
                  <a:close/>
                </a:path>
              </a:pathLst>
            </a:custGeom>
            <a:solidFill>
              <a:srgbClr val="545454">
                <a:alpha val="1372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66036" cy="197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53533" y="3064332"/>
            <a:ext cx="1580937" cy="158093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5CC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10184" y="3435201"/>
            <a:ext cx="674662" cy="839199"/>
            <a:chOff x="0" y="0"/>
            <a:chExt cx="653439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3439" cy="812800"/>
            </a:xfrm>
            <a:custGeom>
              <a:avLst/>
              <a:gdLst/>
              <a:ahLst/>
              <a:cxnLst/>
              <a:rect l="l" t="t" r="r" b="b"/>
              <a:pathLst>
                <a:path w="653439" h="812800">
                  <a:moveTo>
                    <a:pt x="326719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50239" y="0"/>
                  </a:lnTo>
                  <a:lnTo>
                    <a:pt x="450239" y="406400"/>
                  </a:lnTo>
                  <a:lnTo>
                    <a:pt x="653439" y="406400"/>
                  </a:lnTo>
                  <a:lnTo>
                    <a:pt x="326719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03200" y="-38100"/>
              <a:ext cx="247039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388831" y="6731039"/>
            <a:ext cx="3117369" cy="1350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Reduzir o risco de perda de clientes </a:t>
            </a:r>
            <a:r>
              <a:rPr lang="en-US" sz="1964" b="1">
                <a:solidFill>
                  <a:srgbClr val="395CC7"/>
                </a:solidFill>
                <a:latin typeface="DM Sans Bold"/>
                <a:ea typeface="DM Sans Bold"/>
                <a:cs typeface="DM Sans Bold"/>
                <a:sym typeface="DM Sans Bold"/>
              </a:rPr>
              <a:t>reengajando proativamente</a:t>
            </a:r>
            <a:r>
              <a:rPr lang="en-US" sz="196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com ofertas personalizadas.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4237" y="5336874"/>
            <a:ext cx="1899529" cy="97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sz="2715" b="1">
                <a:solidFill>
                  <a:srgbClr val="001E47"/>
                </a:solidFill>
                <a:latin typeface="Telegraf Bold"/>
                <a:ea typeface="Telegraf Bold"/>
                <a:cs typeface="Telegraf Bold"/>
                <a:sym typeface="Telegraf Bold"/>
              </a:rPr>
              <a:t>REDUÇÃO </a:t>
            </a:r>
          </a:p>
          <a:p>
            <a:pPr algn="ctr">
              <a:lnSpc>
                <a:spcPts val="3801"/>
              </a:lnSpc>
            </a:pPr>
            <a:r>
              <a:rPr lang="en-US" sz="2715" b="1">
                <a:solidFill>
                  <a:srgbClr val="001E47"/>
                </a:solidFill>
                <a:latin typeface="Telegraf Bold"/>
                <a:ea typeface="Telegraf Bold"/>
                <a:cs typeface="Telegraf Bold"/>
                <a:sym typeface="Telegraf Bold"/>
              </a:rPr>
              <a:t>DE CHURN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159690" y="2240955"/>
            <a:ext cx="3830603" cy="6922095"/>
            <a:chOff x="0" y="0"/>
            <a:chExt cx="1066036" cy="19263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6036" cy="1926381"/>
            </a:xfrm>
            <a:custGeom>
              <a:avLst/>
              <a:gdLst/>
              <a:ahLst/>
              <a:cxnLst/>
              <a:rect l="l" t="t" r="r" b="b"/>
              <a:pathLst>
                <a:path w="1066036" h="1926381">
                  <a:moveTo>
                    <a:pt x="60632" y="0"/>
                  </a:moveTo>
                  <a:lnTo>
                    <a:pt x="1005404" y="0"/>
                  </a:lnTo>
                  <a:cubicBezTo>
                    <a:pt x="1021484" y="0"/>
                    <a:pt x="1036906" y="6388"/>
                    <a:pt x="1048277" y="17759"/>
                  </a:cubicBezTo>
                  <a:cubicBezTo>
                    <a:pt x="1059648" y="29129"/>
                    <a:pt x="1066036" y="44551"/>
                    <a:pt x="1066036" y="60632"/>
                  </a:cubicBezTo>
                  <a:lnTo>
                    <a:pt x="1066036" y="1865749"/>
                  </a:lnTo>
                  <a:cubicBezTo>
                    <a:pt x="1066036" y="1881829"/>
                    <a:pt x="1059648" y="1897251"/>
                    <a:pt x="1048277" y="1908622"/>
                  </a:cubicBezTo>
                  <a:cubicBezTo>
                    <a:pt x="1036906" y="1919993"/>
                    <a:pt x="1021484" y="1926381"/>
                    <a:pt x="1005404" y="1926381"/>
                  </a:cubicBezTo>
                  <a:lnTo>
                    <a:pt x="60632" y="1926381"/>
                  </a:lnTo>
                  <a:cubicBezTo>
                    <a:pt x="44551" y="1926381"/>
                    <a:pt x="29129" y="1919993"/>
                    <a:pt x="17759" y="1908622"/>
                  </a:cubicBezTo>
                  <a:cubicBezTo>
                    <a:pt x="6388" y="1897251"/>
                    <a:pt x="0" y="1881829"/>
                    <a:pt x="0" y="1865749"/>
                  </a:cubicBezTo>
                  <a:lnTo>
                    <a:pt x="0" y="60632"/>
                  </a:lnTo>
                  <a:cubicBezTo>
                    <a:pt x="0" y="44551"/>
                    <a:pt x="6388" y="29129"/>
                    <a:pt x="17759" y="17759"/>
                  </a:cubicBezTo>
                  <a:cubicBezTo>
                    <a:pt x="29129" y="6388"/>
                    <a:pt x="44551" y="0"/>
                    <a:pt x="60632" y="0"/>
                  </a:cubicBezTo>
                  <a:close/>
                </a:path>
              </a:pathLst>
            </a:custGeom>
            <a:solidFill>
              <a:srgbClr val="545454">
                <a:alpha val="13725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66036" cy="197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86280" y="3064332"/>
            <a:ext cx="1580937" cy="158093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5CC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6745247" y="3435201"/>
            <a:ext cx="674662" cy="839199"/>
            <a:chOff x="0" y="0"/>
            <a:chExt cx="653439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53439" cy="812800"/>
            </a:xfrm>
            <a:custGeom>
              <a:avLst/>
              <a:gdLst/>
              <a:ahLst/>
              <a:cxnLst/>
              <a:rect l="l" t="t" r="r" b="b"/>
              <a:pathLst>
                <a:path w="653439" h="812800">
                  <a:moveTo>
                    <a:pt x="326719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50239" y="0"/>
                  </a:lnTo>
                  <a:lnTo>
                    <a:pt x="450239" y="406400"/>
                  </a:lnTo>
                  <a:lnTo>
                    <a:pt x="653439" y="406400"/>
                  </a:lnTo>
                  <a:lnTo>
                    <a:pt x="326719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203200" y="-38100"/>
              <a:ext cx="247039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590578" y="6731039"/>
            <a:ext cx="2983999" cy="169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Oferta de </a:t>
            </a:r>
            <a:r>
              <a:rPr lang="en-US" sz="1964" b="1" i="1">
                <a:solidFill>
                  <a:srgbClr val="395CC7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upgrades</a:t>
            </a:r>
            <a:r>
              <a:rPr lang="en-US" sz="1964" b="1">
                <a:solidFill>
                  <a:srgbClr val="395CC7"/>
                </a:solidFill>
                <a:latin typeface="DM Sans Bold"/>
                <a:ea typeface="DM Sans Bold"/>
                <a:cs typeface="DM Sans Bold"/>
                <a:sym typeface="DM Sans Bold"/>
              </a:rPr>
              <a:t> e serviços adicionais</a:t>
            </a:r>
            <a:r>
              <a:rPr lang="en-US" sz="196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aumentando o </a:t>
            </a:r>
            <a:r>
              <a:rPr lang="en-US" sz="1964" i="1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ticket</a:t>
            </a:r>
            <a:r>
              <a:rPr lang="en-US" sz="196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médio e a frequência de compras.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25003" y="5336874"/>
            <a:ext cx="2715149" cy="97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sz="2715" b="1">
                <a:solidFill>
                  <a:srgbClr val="001E47"/>
                </a:solidFill>
                <a:latin typeface="Telegraf Bold"/>
                <a:ea typeface="Telegraf Bold"/>
                <a:cs typeface="Telegraf Bold"/>
                <a:sym typeface="Telegraf Bold"/>
              </a:rPr>
              <a:t>AUMENTO DO TICKET MÉDIO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294193" y="2240955"/>
            <a:ext cx="3830603" cy="6922095"/>
            <a:chOff x="0" y="0"/>
            <a:chExt cx="1066036" cy="192638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6036" cy="1926381"/>
            </a:xfrm>
            <a:custGeom>
              <a:avLst/>
              <a:gdLst/>
              <a:ahLst/>
              <a:cxnLst/>
              <a:rect l="l" t="t" r="r" b="b"/>
              <a:pathLst>
                <a:path w="1066036" h="1926381">
                  <a:moveTo>
                    <a:pt x="60632" y="0"/>
                  </a:moveTo>
                  <a:lnTo>
                    <a:pt x="1005404" y="0"/>
                  </a:lnTo>
                  <a:cubicBezTo>
                    <a:pt x="1021484" y="0"/>
                    <a:pt x="1036906" y="6388"/>
                    <a:pt x="1048277" y="17759"/>
                  </a:cubicBezTo>
                  <a:cubicBezTo>
                    <a:pt x="1059648" y="29129"/>
                    <a:pt x="1066036" y="44551"/>
                    <a:pt x="1066036" y="60632"/>
                  </a:cubicBezTo>
                  <a:lnTo>
                    <a:pt x="1066036" y="1865749"/>
                  </a:lnTo>
                  <a:cubicBezTo>
                    <a:pt x="1066036" y="1881829"/>
                    <a:pt x="1059648" y="1897251"/>
                    <a:pt x="1048277" y="1908622"/>
                  </a:cubicBezTo>
                  <a:cubicBezTo>
                    <a:pt x="1036906" y="1919993"/>
                    <a:pt x="1021484" y="1926381"/>
                    <a:pt x="1005404" y="1926381"/>
                  </a:cubicBezTo>
                  <a:lnTo>
                    <a:pt x="60632" y="1926381"/>
                  </a:lnTo>
                  <a:cubicBezTo>
                    <a:pt x="44551" y="1926381"/>
                    <a:pt x="29129" y="1919993"/>
                    <a:pt x="17759" y="1908622"/>
                  </a:cubicBezTo>
                  <a:cubicBezTo>
                    <a:pt x="6388" y="1897251"/>
                    <a:pt x="0" y="1881829"/>
                    <a:pt x="0" y="1865749"/>
                  </a:cubicBezTo>
                  <a:lnTo>
                    <a:pt x="0" y="60632"/>
                  </a:lnTo>
                  <a:cubicBezTo>
                    <a:pt x="0" y="44551"/>
                    <a:pt x="6388" y="29129"/>
                    <a:pt x="17759" y="17759"/>
                  </a:cubicBezTo>
                  <a:cubicBezTo>
                    <a:pt x="29129" y="6388"/>
                    <a:pt x="44551" y="0"/>
                    <a:pt x="60632" y="0"/>
                  </a:cubicBezTo>
                  <a:close/>
                </a:path>
              </a:pathLst>
            </a:custGeom>
            <a:solidFill>
              <a:srgbClr val="545454">
                <a:alpha val="1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066036" cy="1974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385965" y="3064332"/>
            <a:ext cx="1580937" cy="158093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5CC7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807187" y="3435201"/>
            <a:ext cx="738495" cy="839199"/>
          </a:xfrm>
          <a:custGeom>
            <a:avLst/>
            <a:gdLst/>
            <a:ahLst/>
            <a:cxnLst/>
            <a:rect l="l" t="t" r="r" b="b"/>
            <a:pathLst>
              <a:path w="738495" h="839199">
                <a:moveTo>
                  <a:pt x="0" y="0"/>
                </a:moveTo>
                <a:lnTo>
                  <a:pt x="738494" y="0"/>
                </a:lnTo>
                <a:lnTo>
                  <a:pt x="738494" y="839199"/>
                </a:lnTo>
                <a:lnTo>
                  <a:pt x="0" y="83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690657" y="6731039"/>
            <a:ext cx="2971553" cy="169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  <a:spcBef>
                <a:spcPct val="0"/>
              </a:spcBef>
            </a:pPr>
            <a:r>
              <a:rPr lang="en-US" sz="1964" b="1">
                <a:solidFill>
                  <a:srgbClr val="395CC7"/>
                </a:solidFill>
                <a:latin typeface="DM Sans Bold"/>
                <a:ea typeface="DM Sans Bold"/>
                <a:cs typeface="DM Sans Bold"/>
                <a:sym typeface="DM Sans Bold"/>
              </a:rPr>
              <a:t>Propor destinos</a:t>
            </a:r>
            <a:r>
              <a:rPr lang="en-US" sz="1964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196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</a:t>
            </a:r>
            <a:r>
              <a:rPr lang="en-US" sz="1964">
                <a:solidFill>
                  <a:srgbClr val="395CC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64" b="1">
                <a:solidFill>
                  <a:srgbClr val="395CC7"/>
                </a:solidFill>
                <a:latin typeface="DM Sans Bold"/>
                <a:ea typeface="DM Sans Bold"/>
                <a:cs typeface="DM Sans Bold"/>
                <a:sym typeface="DM Sans Bold"/>
              </a:rPr>
              <a:t>alta</a:t>
            </a:r>
            <a:r>
              <a:rPr lang="en-US" sz="1964">
                <a:solidFill>
                  <a:srgbClr val="395CC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64" b="1">
                <a:solidFill>
                  <a:srgbClr val="395CC7"/>
                </a:solidFill>
                <a:latin typeface="DM Sans Bold"/>
                <a:ea typeface="DM Sans Bold"/>
                <a:cs typeface="DM Sans Bold"/>
                <a:sym typeface="DM Sans Bold"/>
              </a:rPr>
              <a:t>chance de aceitação</a:t>
            </a:r>
            <a:r>
              <a:rPr lang="en-US" sz="1964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gerando vendas adicionais sem busca ativa do cliente.​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40031" y="5336874"/>
            <a:ext cx="3139828" cy="97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sz="2715" b="1">
                <a:solidFill>
                  <a:srgbClr val="001E47"/>
                </a:solidFill>
                <a:latin typeface="Telegraf Bold"/>
                <a:ea typeface="Telegraf Bold"/>
                <a:cs typeface="Telegraf Bold"/>
                <a:sym typeface="Telegraf Bold"/>
              </a:rPr>
              <a:t>SUGESTÃO PERSONALIZADA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796345"/>
            <a:ext cx="7933111" cy="52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CONCLUSÃO E BENEFÍCIOS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554430" y="3064332"/>
            <a:ext cx="1580937" cy="158093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5CC7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429597" y="2240955"/>
            <a:ext cx="3829703" cy="6922095"/>
            <a:chOff x="0" y="0"/>
            <a:chExt cx="1191909" cy="215434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91909" cy="2154345"/>
            </a:xfrm>
            <a:custGeom>
              <a:avLst/>
              <a:gdLst/>
              <a:ahLst/>
              <a:cxnLst/>
              <a:rect l="l" t="t" r="r" b="b"/>
              <a:pathLst>
                <a:path w="1191909" h="2154345">
                  <a:moveTo>
                    <a:pt x="60646" y="0"/>
                  </a:moveTo>
                  <a:lnTo>
                    <a:pt x="1131262" y="0"/>
                  </a:lnTo>
                  <a:cubicBezTo>
                    <a:pt x="1164756" y="0"/>
                    <a:pt x="1191909" y="27152"/>
                    <a:pt x="1191909" y="60646"/>
                  </a:cubicBezTo>
                  <a:lnTo>
                    <a:pt x="1191909" y="2093699"/>
                  </a:lnTo>
                  <a:cubicBezTo>
                    <a:pt x="1191909" y="2109783"/>
                    <a:pt x="1185519" y="2125209"/>
                    <a:pt x="1174146" y="2136583"/>
                  </a:cubicBezTo>
                  <a:cubicBezTo>
                    <a:pt x="1162772" y="2147956"/>
                    <a:pt x="1147347" y="2154345"/>
                    <a:pt x="1131262" y="2154345"/>
                  </a:cubicBezTo>
                  <a:lnTo>
                    <a:pt x="60646" y="2154345"/>
                  </a:lnTo>
                  <a:cubicBezTo>
                    <a:pt x="27152" y="2154345"/>
                    <a:pt x="0" y="2127193"/>
                    <a:pt x="0" y="2093699"/>
                  </a:cubicBezTo>
                  <a:lnTo>
                    <a:pt x="0" y="60646"/>
                  </a:lnTo>
                  <a:cubicBezTo>
                    <a:pt x="0" y="27152"/>
                    <a:pt x="27152" y="0"/>
                    <a:pt x="60646" y="0"/>
                  </a:cubicBezTo>
                  <a:close/>
                </a:path>
              </a:pathLst>
            </a:custGeom>
            <a:solidFill>
              <a:srgbClr val="545454">
                <a:alpha val="1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191909" cy="2201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3721247" y="6731039"/>
            <a:ext cx="3246402" cy="135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 b="1">
                <a:solidFill>
                  <a:srgbClr val="395CC7"/>
                </a:solidFill>
                <a:latin typeface="DM Sans Bold"/>
                <a:ea typeface="DM Sans Bold"/>
                <a:cs typeface="DM Sans Bold"/>
                <a:sym typeface="DM Sans Bold"/>
              </a:rPr>
              <a:t>Campanhas segmentadas </a:t>
            </a:r>
            <a:r>
              <a:rPr lang="en-US" sz="195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 maior relevância e impacto, otimizando o investimento em marketing.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775354" y="5067300"/>
            <a:ext cx="3139090" cy="130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427" b="1">
                <a:solidFill>
                  <a:srgbClr val="001E47"/>
                </a:solidFill>
                <a:latin typeface="Telegraf Bold"/>
                <a:ea typeface="Telegraf Bold"/>
                <a:cs typeface="Telegraf Bold"/>
                <a:sym typeface="Telegraf Bold"/>
              </a:rPr>
              <a:t>CAMPANHAS</a:t>
            </a:r>
          </a:p>
          <a:p>
            <a:pPr algn="ctr">
              <a:lnSpc>
                <a:spcPts val="3399"/>
              </a:lnSpc>
            </a:pPr>
            <a:r>
              <a:rPr lang="en-US" sz="2427" b="1">
                <a:solidFill>
                  <a:srgbClr val="001E47"/>
                </a:solidFill>
                <a:latin typeface="Telegraf Bold"/>
                <a:ea typeface="Telegraf Bold"/>
                <a:cs typeface="Telegraf Bold"/>
                <a:sym typeface="Telegraf Bold"/>
              </a:rPr>
              <a:t>COM MAIOR CONVERSÃO</a:t>
            </a:r>
          </a:p>
        </p:txBody>
      </p:sp>
      <p:sp>
        <p:nvSpPr>
          <p:cNvPr id="42" name="Freeform 42"/>
          <p:cNvSpPr/>
          <p:nvPr/>
        </p:nvSpPr>
        <p:spPr>
          <a:xfrm>
            <a:off x="14864137" y="3374040"/>
            <a:ext cx="961522" cy="961522"/>
          </a:xfrm>
          <a:custGeom>
            <a:avLst/>
            <a:gdLst/>
            <a:ahLst/>
            <a:cxnLst/>
            <a:rect l="l" t="t" r="r" b="b"/>
            <a:pathLst>
              <a:path w="961522" h="961522">
                <a:moveTo>
                  <a:pt x="0" y="0"/>
                </a:moveTo>
                <a:lnTo>
                  <a:pt x="961522" y="0"/>
                </a:lnTo>
                <a:lnTo>
                  <a:pt x="961522" y="961522"/>
                </a:lnTo>
                <a:lnTo>
                  <a:pt x="0" y="961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33252" y="0"/>
            <a:ext cx="7899896" cy="10367766"/>
          </a:xfrm>
          <a:custGeom>
            <a:avLst/>
            <a:gdLst/>
            <a:ahLst/>
            <a:cxnLst/>
            <a:rect l="l" t="t" r="r" b="b"/>
            <a:pathLst>
              <a:path w="7899896" h="10367766">
                <a:moveTo>
                  <a:pt x="0" y="0"/>
                </a:moveTo>
                <a:lnTo>
                  <a:pt x="7899895" y="0"/>
                </a:lnTo>
                <a:lnTo>
                  <a:pt x="7899895" y="10367766"/>
                </a:lnTo>
                <a:lnTo>
                  <a:pt x="0" y="1036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82" r="-3939" b="-761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36509" y="796345"/>
            <a:ext cx="7933111" cy="52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PRÓXIMOS PASSOS</a:t>
            </a:r>
          </a:p>
        </p:txBody>
      </p:sp>
      <p:grpSp>
        <p:nvGrpSpPr>
          <p:cNvPr id="4" name="Group 4"/>
          <p:cNvGrpSpPr/>
          <p:nvPr/>
        </p:nvGrpSpPr>
        <p:grpSpPr>
          <a:xfrm rot="16200000">
            <a:off x="3183255" y="2813925"/>
            <a:ext cx="2930336" cy="9958414"/>
            <a:chOff x="0" y="0"/>
            <a:chExt cx="881354" cy="32168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1354" cy="3216829"/>
            </a:xfrm>
            <a:custGeom>
              <a:avLst/>
              <a:gdLst/>
              <a:ahLst/>
              <a:cxnLst/>
              <a:rect l="l" t="t" r="r" b="b"/>
              <a:pathLst>
                <a:path w="881354" h="3216829">
                  <a:moveTo>
                    <a:pt x="79260" y="0"/>
                  </a:moveTo>
                  <a:lnTo>
                    <a:pt x="802094" y="0"/>
                  </a:lnTo>
                  <a:cubicBezTo>
                    <a:pt x="823115" y="0"/>
                    <a:pt x="843275" y="8351"/>
                    <a:pt x="858139" y="23215"/>
                  </a:cubicBezTo>
                  <a:cubicBezTo>
                    <a:pt x="873004" y="38079"/>
                    <a:pt x="881354" y="58239"/>
                    <a:pt x="881354" y="79260"/>
                  </a:cubicBezTo>
                  <a:lnTo>
                    <a:pt x="881354" y="3137569"/>
                  </a:lnTo>
                  <a:cubicBezTo>
                    <a:pt x="881354" y="3181343"/>
                    <a:pt x="845868" y="3216829"/>
                    <a:pt x="802094" y="3216829"/>
                  </a:cubicBezTo>
                  <a:lnTo>
                    <a:pt x="79260" y="3216829"/>
                  </a:lnTo>
                  <a:cubicBezTo>
                    <a:pt x="35486" y="3216829"/>
                    <a:pt x="0" y="3181343"/>
                    <a:pt x="0" y="3137569"/>
                  </a:cubicBezTo>
                  <a:lnTo>
                    <a:pt x="0" y="79260"/>
                  </a:lnTo>
                  <a:cubicBezTo>
                    <a:pt x="0" y="58239"/>
                    <a:pt x="8351" y="38079"/>
                    <a:pt x="23215" y="23215"/>
                  </a:cubicBezTo>
                  <a:cubicBezTo>
                    <a:pt x="38079" y="8351"/>
                    <a:pt x="58239" y="0"/>
                    <a:pt x="79260" y="0"/>
                  </a:cubicBezTo>
                  <a:close/>
                </a:path>
              </a:pathLst>
            </a:custGeom>
            <a:solidFill>
              <a:srgbClr val="DDDAD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81354" cy="3254929"/>
            </a:xfrm>
            <a:prstGeom prst="rect">
              <a:avLst/>
            </a:prstGeom>
          </p:spPr>
          <p:txBody>
            <a:bodyPr lIns="59354" tIns="59354" rIns="59354" bIns="5935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213132" y="6642877"/>
            <a:ext cx="9837759" cy="2280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72593" lvl="2" indent="-457531" algn="l">
              <a:lnSpc>
                <a:spcPts val="4450"/>
              </a:lnSpc>
              <a:buFont typeface="Arial"/>
              <a:buChar char="⚬"/>
            </a:pPr>
            <a:r>
              <a:rPr lang="en-US" sz="3178">
                <a:solidFill>
                  <a:srgbClr val="395CC7"/>
                </a:solidFill>
                <a:latin typeface="DM Sans"/>
                <a:ea typeface="DM Sans"/>
                <a:cs typeface="DM Sans"/>
                <a:sym typeface="DM Sans"/>
              </a:rPr>
              <a:t>Conversão do público </a:t>
            </a:r>
            <a:r>
              <a:rPr lang="en-US" sz="3178" i="1">
                <a:solidFill>
                  <a:srgbClr val="395CC7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offline </a:t>
            </a:r>
            <a:r>
              <a:rPr lang="en-US" sz="3178">
                <a:solidFill>
                  <a:srgbClr val="395CC7"/>
                </a:solidFill>
                <a:latin typeface="DM Sans"/>
                <a:ea typeface="DM Sans"/>
                <a:cs typeface="DM Sans"/>
                <a:sym typeface="DM Sans"/>
              </a:rPr>
              <a:t>para </a:t>
            </a:r>
            <a:r>
              <a:rPr lang="en-US" sz="3178" i="1">
                <a:solidFill>
                  <a:srgbClr val="395CC7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online</a:t>
            </a:r>
          </a:p>
          <a:p>
            <a:pPr marL="1372593" lvl="2" indent="-457531" algn="l">
              <a:lnSpc>
                <a:spcPts val="4450"/>
              </a:lnSpc>
              <a:buFont typeface="Arial"/>
              <a:buChar char="⚬"/>
            </a:pPr>
            <a:r>
              <a:rPr lang="en-US" sz="3178">
                <a:solidFill>
                  <a:srgbClr val="395CC7"/>
                </a:solidFill>
                <a:latin typeface="DM Sans"/>
                <a:ea typeface="DM Sans"/>
                <a:cs typeface="DM Sans"/>
                <a:sym typeface="DM Sans"/>
              </a:rPr>
              <a:t>Maior probabilidade de inscrição no clube</a:t>
            </a:r>
          </a:p>
          <a:p>
            <a:pPr marL="1372593" lvl="2" indent="-457531" algn="l">
              <a:lnSpc>
                <a:spcPts val="4450"/>
              </a:lnSpc>
              <a:buFont typeface="Arial"/>
              <a:buChar char="⚬"/>
            </a:pPr>
            <a:r>
              <a:rPr lang="en-US" sz="3178">
                <a:solidFill>
                  <a:srgbClr val="395CC7"/>
                </a:solidFill>
                <a:latin typeface="DM Sans"/>
                <a:ea typeface="DM Sans"/>
                <a:cs typeface="DM Sans"/>
                <a:sym typeface="DM Sans"/>
              </a:rPr>
              <a:t>Aumento dos acessos </a:t>
            </a:r>
            <a:r>
              <a:rPr lang="en-US" sz="3178" i="1">
                <a:solidFill>
                  <a:srgbClr val="395CC7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online</a:t>
            </a:r>
            <a:r>
              <a:rPr lang="en-US" sz="3178">
                <a:solidFill>
                  <a:srgbClr val="395CC7"/>
                </a:solidFill>
                <a:latin typeface="DM Sans"/>
                <a:ea typeface="DM Sans"/>
                <a:cs typeface="DM Sans"/>
                <a:sym typeface="DM Sans"/>
              </a:rPr>
              <a:t> no </a:t>
            </a:r>
            <a:r>
              <a:rPr lang="en-US" sz="3178" i="1">
                <a:solidFill>
                  <a:srgbClr val="395CC7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app</a:t>
            </a:r>
          </a:p>
          <a:p>
            <a:pPr marL="1372593" lvl="2" indent="-457531" algn="just">
              <a:lnSpc>
                <a:spcPts val="4450"/>
              </a:lnSpc>
              <a:buFont typeface="Arial"/>
              <a:buChar char="⚬"/>
            </a:pPr>
            <a:r>
              <a:rPr lang="en-US" sz="3178">
                <a:solidFill>
                  <a:srgbClr val="395CC7"/>
                </a:solidFill>
                <a:latin typeface="DM Sans"/>
                <a:ea typeface="DM Sans"/>
                <a:cs typeface="DM Sans"/>
                <a:sym typeface="DM Sans"/>
              </a:rPr>
              <a:t>Melhora na satisfação do usuário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6264" y="4856994"/>
            <a:ext cx="8027387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1E47"/>
                </a:solidFill>
                <a:latin typeface="DM Sans Bold"/>
                <a:ea typeface="DM Sans Bold"/>
                <a:cs typeface="DM Sans Bold"/>
                <a:sym typeface="DM Sans Bold"/>
              </a:rPr>
              <a:t>Totem de atendimento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1862" y="3225145"/>
            <a:ext cx="6358384" cy="168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50" b="1" dirty="0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CLUBBUS</a:t>
            </a:r>
            <a:endParaRPr lang="en-US" sz="9999" b="1">
              <a:solidFill>
                <a:srgbClr val="395CC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6509" y="796345"/>
            <a:ext cx="12217894" cy="487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50" b="1" spc="55" dirty="0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LINK DO VÍDEO PITCH + FONTE DAS SOLUÇÕES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6685" y="3793836"/>
            <a:ext cx="14194152" cy="1044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9422" lvl="1" indent="-299711" algn="l">
              <a:lnSpc>
                <a:spcPts val="4109"/>
              </a:lnSpc>
              <a:buFont typeface="Arial"/>
              <a:buChar char="•"/>
            </a:pPr>
            <a:r>
              <a:rPr lang="en-US" sz="2776" b="1" spc="5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LINK GITHUB:</a:t>
            </a:r>
            <a:r>
              <a:rPr lang="en-US" sz="2776" spc="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776" u="sng" spc="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2" tooltip="https://github.com/arthurnish/challenge_clickbus_4sight"/>
              </a:rPr>
              <a:t>HTTPS://GITHUB.COM/ARTHURNISH/CHALLENGE_CLICKBUS_4SIGHT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86685" y="5216814"/>
            <a:ext cx="14194152" cy="2072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9422" lvl="1" indent="-299711" algn="l">
              <a:lnSpc>
                <a:spcPts val="4109"/>
              </a:lnSpc>
              <a:buFont typeface="Arial"/>
              <a:buChar char="•"/>
            </a:pPr>
            <a:r>
              <a:rPr lang="en-US" sz="2776" b="1" spc="5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LINK POWER BI:</a:t>
            </a:r>
            <a:r>
              <a:rPr lang="en-US" sz="2776" spc="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 </a:t>
            </a:r>
            <a:r>
              <a:rPr lang="en-US" sz="2776" u="sng" spc="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3" tooltip="https://app.powerbi.com/view?r=eyJrIjoiMmMwMTQ4ZWMtNmM4Yi00ZjY5LTg1YzctZGNjYzc1MTFjNDMxIiwidCI6IjExZGJiZmUyLTg5YjgtNDU0OS1iZTEwLWNlYzM2NGU1OTU1MSIsImMiOjR9"/>
              </a:rPr>
              <a:t>HTTPS://APP.POWERBI.COM/VIEW?R=EYJRIJOIMMMWMTQ4ZWMTNMM4YI00ZJY5LTG1YZCTZGNJYZC1MTFJNDMXIIWIDCI6IJEXZGJIZMUYLTG5YJGTNDU0OS1IZTEWLWNLYZM2NGU1OTU1MSISIMMIOJR9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6685" y="2882914"/>
            <a:ext cx="14714630" cy="52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9422" lvl="1" indent="-299711" algn="l">
              <a:lnSpc>
                <a:spcPts val="4109"/>
              </a:lnSpc>
              <a:buFont typeface="Arial"/>
              <a:buChar char="•"/>
            </a:pPr>
            <a:r>
              <a:rPr lang="en-US" sz="2776" b="1" spc="5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LINK YOUTUBE:</a:t>
            </a:r>
            <a:r>
              <a:rPr lang="en-US" sz="2776" spc="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776" u="sng" spc="55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4" tooltip="https://youtu.be/ovUuPUp3ZRo?si=aw9N0TqqwctdOkyL"/>
              </a:rPr>
              <a:t>HTTPS://YOUTU.BE/OVUUPUP3ZRO?SI=AW9N0TQQWCTDOKYL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3132" y="-4159469"/>
            <a:ext cx="16138580" cy="15084301"/>
          </a:xfrm>
          <a:custGeom>
            <a:avLst/>
            <a:gdLst/>
            <a:ahLst/>
            <a:cxnLst/>
            <a:rect l="l" t="t" r="r" b="b"/>
            <a:pathLst>
              <a:path w="16138580" h="15084301">
                <a:moveTo>
                  <a:pt x="0" y="0"/>
                </a:moveTo>
                <a:lnTo>
                  <a:pt x="16138580" y="0"/>
                </a:lnTo>
                <a:lnTo>
                  <a:pt x="16138580" y="15084301"/>
                </a:lnTo>
                <a:lnTo>
                  <a:pt x="0" y="15084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89620" y="5206859"/>
            <a:ext cx="9125" cy="85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4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028700" y="8389081"/>
            <a:ext cx="10941438" cy="86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4778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OBRIGADO!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82190" y="1028700"/>
            <a:ext cx="777110" cy="726344"/>
          </a:xfrm>
          <a:custGeom>
            <a:avLst/>
            <a:gdLst/>
            <a:ahLst/>
            <a:cxnLst/>
            <a:rect l="l" t="t" r="r" b="b"/>
            <a:pathLst>
              <a:path w="777110" h="726344">
                <a:moveTo>
                  <a:pt x="0" y="0"/>
                </a:moveTo>
                <a:lnTo>
                  <a:pt x="777110" y="0"/>
                </a:lnTo>
                <a:lnTo>
                  <a:pt x="777110" y="726344"/>
                </a:lnTo>
                <a:lnTo>
                  <a:pt x="0" y="726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67087" y="3511463"/>
            <a:ext cx="2998469" cy="3464501"/>
            <a:chOff x="0" y="0"/>
            <a:chExt cx="3997958" cy="4619335"/>
          </a:xfrm>
        </p:grpSpPr>
        <p:grpSp>
          <p:nvGrpSpPr>
            <p:cNvPr id="4" name="Group 4"/>
            <p:cNvGrpSpPr/>
            <p:nvPr/>
          </p:nvGrpSpPr>
          <p:grpSpPr>
            <a:xfrm>
              <a:off x="329833" y="0"/>
              <a:ext cx="3338292" cy="3338292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555" b="-16555"/>
                </a:stretch>
              </a:blipFill>
              <a:ln w="38100" cap="sq">
                <a:solidFill>
                  <a:srgbClr val="395CC7"/>
                </a:solidFill>
                <a:prstDash val="solid"/>
                <a:miter/>
              </a:ln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0" y="3884340"/>
              <a:ext cx="3997958" cy="734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1"/>
                </a:lnSpc>
              </a:pPr>
              <a:r>
                <a:rPr lang="en-US" sz="1636" b="1">
                  <a:solidFill>
                    <a:srgbClr val="FAF9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RM 563739</a:t>
              </a:r>
            </a:p>
            <a:p>
              <a:pPr algn="ctr">
                <a:lnSpc>
                  <a:spcPts val="2291"/>
                </a:lnSpc>
              </a:pPr>
              <a:r>
                <a:rPr lang="en-US" sz="1636" b="1">
                  <a:solidFill>
                    <a:srgbClr val="FAF9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GABRIEL SCARAFICCI DE LIMA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052504" y="3504585"/>
            <a:ext cx="3784744" cy="3760646"/>
            <a:chOff x="0" y="0"/>
            <a:chExt cx="5046325" cy="5014195"/>
          </a:xfrm>
        </p:grpSpPr>
        <p:grpSp>
          <p:nvGrpSpPr>
            <p:cNvPr id="8" name="Group 8"/>
            <p:cNvGrpSpPr/>
            <p:nvPr/>
          </p:nvGrpSpPr>
          <p:grpSpPr>
            <a:xfrm>
              <a:off x="854016" y="0"/>
              <a:ext cx="3338292" cy="3338292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38100" cap="sq">
                <a:solidFill>
                  <a:srgbClr val="395CC7"/>
                </a:solidFill>
                <a:prstDash val="solid"/>
                <a:miter/>
              </a:ln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3893511"/>
              <a:ext cx="5046325" cy="1120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1"/>
                </a:lnSpc>
              </a:pPr>
              <a:r>
                <a:rPr lang="en-US" sz="1636" b="1">
                  <a:solidFill>
                    <a:srgbClr val="FAF9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RM 564100</a:t>
              </a:r>
            </a:p>
            <a:p>
              <a:pPr algn="ctr">
                <a:lnSpc>
                  <a:spcPts val="2291"/>
                </a:lnSpc>
              </a:pPr>
              <a:r>
                <a:rPr lang="en-US" sz="1636" b="1">
                  <a:solidFill>
                    <a:srgbClr val="FAF9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CYNTHIA EMIKO DE SOUZA TAKEMATU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2444" y="3497707"/>
            <a:ext cx="2503719" cy="25037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6747" b="-16747"/>
              </a:stretch>
            </a:blipFill>
            <a:ln w="38100" cap="sq">
              <a:solidFill>
                <a:srgbClr val="395CC7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9484598" y="3497707"/>
            <a:ext cx="3484417" cy="3767524"/>
            <a:chOff x="0" y="0"/>
            <a:chExt cx="4645889" cy="5023366"/>
          </a:xfrm>
        </p:grpSpPr>
        <p:grpSp>
          <p:nvGrpSpPr>
            <p:cNvPr id="14" name="Group 14"/>
            <p:cNvGrpSpPr/>
            <p:nvPr/>
          </p:nvGrpSpPr>
          <p:grpSpPr>
            <a:xfrm>
              <a:off x="653798" y="0"/>
              <a:ext cx="3338292" cy="3338292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38100" cap="sq">
                <a:solidFill>
                  <a:srgbClr val="395CC7"/>
                </a:solidFill>
                <a:prstDash val="solid"/>
                <a:miter/>
              </a:ln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0" y="3902681"/>
              <a:ext cx="4645889" cy="1120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91"/>
                </a:lnSpc>
              </a:pPr>
              <a:r>
                <a:rPr lang="en-US" sz="1636" b="1">
                  <a:solidFill>
                    <a:srgbClr val="FAF9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RM 561541</a:t>
              </a:r>
            </a:p>
            <a:p>
              <a:pPr algn="ctr">
                <a:lnSpc>
                  <a:spcPts val="2291"/>
                </a:lnSpc>
              </a:pPr>
              <a:r>
                <a:rPr lang="en-US" sz="1636" b="1">
                  <a:solidFill>
                    <a:srgbClr val="FAF9F6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DIOGO SANTANA DO NASCIMENTO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87301" y="3633544"/>
            <a:ext cx="8662" cy="815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982419" y="6419955"/>
            <a:ext cx="1983770" cy="84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1"/>
              </a:lnSpc>
            </a:pPr>
            <a:r>
              <a:rPr lang="en-US" sz="1636" b="1">
                <a:solidFill>
                  <a:srgbClr val="FAF9F6"/>
                </a:solidFill>
                <a:latin typeface="DM Sans Bold"/>
                <a:ea typeface="DM Sans Bold"/>
                <a:cs typeface="DM Sans Bold"/>
                <a:sym typeface="DM Sans Bold"/>
              </a:rPr>
              <a:t>RM 566274</a:t>
            </a:r>
          </a:p>
          <a:p>
            <a:pPr algn="ctr">
              <a:lnSpc>
                <a:spcPts val="2291"/>
              </a:lnSpc>
            </a:pPr>
            <a:r>
              <a:rPr lang="en-US" sz="1636" b="1">
                <a:solidFill>
                  <a:srgbClr val="FAF9F6"/>
                </a:solidFill>
                <a:latin typeface="DM Sans Bold"/>
                <a:ea typeface="DM Sans Bold"/>
                <a:cs typeface="DM Sans Bold"/>
                <a:sym typeface="DM Sans Bold"/>
              </a:rPr>
              <a:t>ARTHUR NISHIYAMA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6509" y="1926341"/>
            <a:ext cx="4231759" cy="7331214"/>
            <a:chOff x="0" y="0"/>
            <a:chExt cx="5642345" cy="977495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642345" cy="9774952"/>
              <a:chOff x="0" y="0"/>
              <a:chExt cx="1114537" cy="19308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114537" cy="1930855"/>
              </a:xfrm>
              <a:custGeom>
                <a:avLst/>
                <a:gdLst/>
                <a:ahLst/>
                <a:cxnLst/>
                <a:rect l="l" t="t" r="r" b="b"/>
                <a:pathLst>
                  <a:path w="1114537" h="1930855">
                    <a:moveTo>
                      <a:pt x="54884" y="0"/>
                    </a:moveTo>
                    <a:lnTo>
                      <a:pt x="1059653" y="0"/>
                    </a:lnTo>
                    <a:cubicBezTo>
                      <a:pt x="1089965" y="0"/>
                      <a:pt x="1114537" y="24573"/>
                      <a:pt x="1114537" y="54884"/>
                    </a:cubicBezTo>
                    <a:lnTo>
                      <a:pt x="1114537" y="1875970"/>
                    </a:lnTo>
                    <a:cubicBezTo>
                      <a:pt x="1114537" y="1906282"/>
                      <a:pt x="1089965" y="1930855"/>
                      <a:pt x="1059653" y="1930855"/>
                    </a:cubicBezTo>
                    <a:lnTo>
                      <a:pt x="54884" y="1930855"/>
                    </a:lnTo>
                    <a:cubicBezTo>
                      <a:pt x="24573" y="1930855"/>
                      <a:pt x="0" y="1906282"/>
                      <a:pt x="0" y="1875970"/>
                    </a:cubicBezTo>
                    <a:lnTo>
                      <a:pt x="0" y="54884"/>
                    </a:lnTo>
                    <a:cubicBezTo>
                      <a:pt x="0" y="24573"/>
                      <a:pt x="24573" y="0"/>
                      <a:pt x="54884" y="0"/>
                    </a:cubicBezTo>
                    <a:close/>
                  </a:path>
                </a:pathLst>
              </a:custGeom>
              <a:solidFill>
                <a:srgbClr val="FAF9F6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1114537" cy="19594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86039" y="922873"/>
              <a:ext cx="1870268" cy="187026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127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1270" h="6350000">
                    <a:moveTo>
                      <a:pt x="5985510" y="0"/>
                    </a:moveTo>
                    <a:lnTo>
                      <a:pt x="364490" y="0"/>
                    </a:lnTo>
                    <a:cubicBezTo>
                      <a:pt x="162560" y="0"/>
                      <a:pt x="0" y="162560"/>
                      <a:pt x="0" y="364490"/>
                    </a:cubicBezTo>
                    <a:lnTo>
                      <a:pt x="0" y="5986780"/>
                    </a:lnTo>
                    <a:cubicBezTo>
                      <a:pt x="0" y="6187440"/>
                      <a:pt x="162560" y="6350000"/>
                      <a:pt x="364490" y="6350000"/>
                    </a:cubicBezTo>
                    <a:lnTo>
                      <a:pt x="5986780" y="6350000"/>
                    </a:lnTo>
                    <a:cubicBezTo>
                      <a:pt x="6187440" y="6350000"/>
                      <a:pt x="6351270" y="6187440"/>
                      <a:pt x="6351270" y="5985510"/>
                    </a:cubicBezTo>
                    <a:lnTo>
                      <a:pt x="6351270" y="364490"/>
                    </a:lnTo>
                    <a:cubicBezTo>
                      <a:pt x="6350000" y="162560"/>
                      <a:pt x="6187440" y="0"/>
                      <a:pt x="598551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10" b="-10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sp>
          <p:nvSpPr>
            <p:cNvPr id="8" name="AutoShape 8"/>
            <p:cNvSpPr/>
            <p:nvPr/>
          </p:nvSpPr>
          <p:spPr>
            <a:xfrm>
              <a:off x="1127401" y="3606218"/>
              <a:ext cx="3387543" cy="0"/>
            </a:xfrm>
            <a:prstGeom prst="line">
              <a:avLst/>
            </a:prstGeom>
            <a:ln w="25400" cap="flat">
              <a:solidFill>
                <a:srgbClr val="395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507220" y="4241920"/>
              <a:ext cx="4627906" cy="5148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+170 mil usuários diariamente</a:t>
              </a: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, mas permanece o desafio de converter visitas em vendas recorrentes.</a:t>
              </a:r>
            </a:p>
            <a:p>
              <a:pPr algn="l">
                <a:lnSpc>
                  <a:spcPts val="2800"/>
                </a:lnSpc>
              </a:pPr>
              <a:endPara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Operando com mais de 200 viações, </a:t>
              </a:r>
              <a:r>
                <a:rPr lang="en-US" sz="20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conectando milhares de passageiros</a:t>
              </a: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em todo o território nacional.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28121" y="1926341"/>
            <a:ext cx="4231759" cy="7331959"/>
            <a:chOff x="0" y="0"/>
            <a:chExt cx="5642345" cy="977594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642345" cy="9775945"/>
              <a:chOff x="0" y="0"/>
              <a:chExt cx="1114537" cy="193105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14537" cy="1931051"/>
              </a:xfrm>
              <a:custGeom>
                <a:avLst/>
                <a:gdLst/>
                <a:ahLst/>
                <a:cxnLst/>
                <a:rect l="l" t="t" r="r" b="b"/>
                <a:pathLst>
                  <a:path w="1114537" h="1931051">
                    <a:moveTo>
                      <a:pt x="54884" y="0"/>
                    </a:moveTo>
                    <a:lnTo>
                      <a:pt x="1059653" y="0"/>
                    </a:lnTo>
                    <a:cubicBezTo>
                      <a:pt x="1089965" y="0"/>
                      <a:pt x="1114537" y="24573"/>
                      <a:pt x="1114537" y="54884"/>
                    </a:cubicBezTo>
                    <a:lnTo>
                      <a:pt x="1114537" y="1876166"/>
                    </a:lnTo>
                    <a:cubicBezTo>
                      <a:pt x="1114537" y="1906478"/>
                      <a:pt x="1089965" y="1931051"/>
                      <a:pt x="1059653" y="1931051"/>
                    </a:cubicBezTo>
                    <a:lnTo>
                      <a:pt x="54884" y="1931051"/>
                    </a:lnTo>
                    <a:cubicBezTo>
                      <a:pt x="24573" y="1931051"/>
                      <a:pt x="0" y="1906478"/>
                      <a:pt x="0" y="1876166"/>
                    </a:cubicBezTo>
                    <a:lnTo>
                      <a:pt x="0" y="54884"/>
                    </a:lnTo>
                    <a:cubicBezTo>
                      <a:pt x="0" y="24573"/>
                      <a:pt x="24573" y="0"/>
                      <a:pt x="54884" y="0"/>
                    </a:cubicBezTo>
                    <a:close/>
                  </a:path>
                </a:pathLst>
              </a:custGeom>
              <a:solidFill>
                <a:srgbClr val="FAF9F6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1114537" cy="19596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1125535" y="3657018"/>
              <a:ext cx="3387543" cy="0"/>
            </a:xfrm>
            <a:prstGeom prst="line">
              <a:avLst/>
            </a:prstGeom>
            <a:ln w="25400" cap="flat">
              <a:solidFill>
                <a:srgbClr val="395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505354" y="4282849"/>
              <a:ext cx="4627906" cy="5148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65 a 70%</a:t>
              </a: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do mercado ainda permanece no modo </a:t>
              </a:r>
              <a:r>
                <a:rPr lang="en-US" sz="2000" b="1" i="1">
                  <a:solidFill>
                    <a:srgbClr val="000000"/>
                  </a:solidFill>
                  <a:latin typeface="DM Sans Bold Italics"/>
                  <a:ea typeface="DM Sans Bold Italics"/>
                  <a:cs typeface="DM Sans Bold Italics"/>
                  <a:sym typeface="DM Sans Bold Italics"/>
                </a:rPr>
                <a:t>offline</a:t>
              </a:r>
            </a:p>
            <a:p>
              <a:pPr algn="l">
                <a:lnSpc>
                  <a:spcPts val="2800"/>
                </a:lnSpc>
              </a:pPr>
              <a:endParaRPr lang="en-US" sz="2000" b="1" i="1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endParaRPr>
            </a:p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Oportunidade estratégica: </a:t>
              </a:r>
              <a:r>
                <a:rPr lang="en-US" sz="20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expansão da digitalização</a:t>
              </a: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no setor.</a:t>
              </a:r>
            </a:p>
            <a:p>
              <a:pPr algn="l">
                <a:lnSpc>
                  <a:spcPts val="2800"/>
                </a:lnSpc>
              </a:pPr>
              <a:endPara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Segmentação</a:t>
              </a: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de perfil de cliente</a:t>
              </a:r>
            </a:p>
            <a:p>
              <a:pPr algn="l">
                <a:lnSpc>
                  <a:spcPts val="2800"/>
                </a:lnSpc>
              </a:pPr>
              <a:endPara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19732" y="1926341"/>
            <a:ext cx="4231759" cy="7331959"/>
            <a:chOff x="0" y="0"/>
            <a:chExt cx="5642345" cy="9775945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642345" cy="9775945"/>
              <a:chOff x="0" y="0"/>
              <a:chExt cx="1114537" cy="193105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14537" cy="1931051"/>
              </a:xfrm>
              <a:custGeom>
                <a:avLst/>
                <a:gdLst/>
                <a:ahLst/>
                <a:cxnLst/>
                <a:rect l="l" t="t" r="r" b="b"/>
                <a:pathLst>
                  <a:path w="1114537" h="1931051">
                    <a:moveTo>
                      <a:pt x="54884" y="0"/>
                    </a:moveTo>
                    <a:lnTo>
                      <a:pt x="1059653" y="0"/>
                    </a:lnTo>
                    <a:cubicBezTo>
                      <a:pt x="1089965" y="0"/>
                      <a:pt x="1114537" y="24573"/>
                      <a:pt x="1114537" y="54884"/>
                    </a:cubicBezTo>
                    <a:lnTo>
                      <a:pt x="1114537" y="1876166"/>
                    </a:lnTo>
                    <a:cubicBezTo>
                      <a:pt x="1114537" y="1906478"/>
                      <a:pt x="1089965" y="1931051"/>
                      <a:pt x="1059653" y="1931051"/>
                    </a:cubicBezTo>
                    <a:lnTo>
                      <a:pt x="54884" y="1931051"/>
                    </a:lnTo>
                    <a:cubicBezTo>
                      <a:pt x="24573" y="1931051"/>
                      <a:pt x="0" y="1906478"/>
                      <a:pt x="0" y="1876166"/>
                    </a:cubicBezTo>
                    <a:lnTo>
                      <a:pt x="0" y="54884"/>
                    </a:lnTo>
                    <a:cubicBezTo>
                      <a:pt x="0" y="24573"/>
                      <a:pt x="24573" y="0"/>
                      <a:pt x="54884" y="0"/>
                    </a:cubicBezTo>
                    <a:close/>
                  </a:path>
                </a:pathLst>
              </a:custGeom>
              <a:solidFill>
                <a:srgbClr val="FAF9F6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114537" cy="19596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887485" y="963785"/>
              <a:ext cx="1867376" cy="1867376"/>
            </a:xfrm>
            <a:custGeom>
              <a:avLst/>
              <a:gdLst/>
              <a:ahLst/>
              <a:cxnLst/>
              <a:rect l="l" t="t" r="r" b="b"/>
              <a:pathLst>
                <a:path w="1867376" h="1867376">
                  <a:moveTo>
                    <a:pt x="0" y="0"/>
                  </a:moveTo>
                  <a:lnTo>
                    <a:pt x="1867376" y="0"/>
                  </a:lnTo>
                  <a:lnTo>
                    <a:pt x="1867376" y="1867376"/>
                  </a:lnTo>
                  <a:lnTo>
                    <a:pt x="0" y="1867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AutoShape 21"/>
            <p:cNvSpPr/>
            <p:nvPr/>
          </p:nvSpPr>
          <p:spPr>
            <a:xfrm>
              <a:off x="1127401" y="3682418"/>
              <a:ext cx="3387543" cy="0"/>
            </a:xfrm>
            <a:prstGeom prst="line">
              <a:avLst/>
            </a:prstGeom>
            <a:ln w="25400" cap="flat">
              <a:solidFill>
                <a:srgbClr val="395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507220" y="4282849"/>
              <a:ext cx="4627906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Transformar acessos em compras</a:t>
              </a: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direcionadas e com recorrência.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07220" y="6259816"/>
              <a:ext cx="4627906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Identificar padrões</a:t>
              </a: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de compra e indicadores de destinos futuros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507220" y="7983964"/>
              <a:ext cx="4627906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 algn="l">
                <a:lnSpc>
                  <a:spcPts val="2800"/>
                </a:lnSpc>
                <a:buFont typeface="Arial"/>
                <a:buChar char="•"/>
              </a:pPr>
              <a:r>
                <a:rPr lang="en-US" sz="2000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Ofertas personalizadas</a:t>
              </a:r>
              <a:r>
                <a:rPr lang="en-US" sz="200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por perfil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8428394" y="2955245"/>
            <a:ext cx="1431212" cy="923782"/>
          </a:xfrm>
          <a:custGeom>
            <a:avLst/>
            <a:gdLst/>
            <a:ahLst/>
            <a:cxnLst/>
            <a:rect l="l" t="t" r="r" b="b"/>
            <a:pathLst>
              <a:path w="1431212" h="923782">
                <a:moveTo>
                  <a:pt x="0" y="0"/>
                </a:moveTo>
                <a:lnTo>
                  <a:pt x="1431212" y="0"/>
                </a:lnTo>
                <a:lnTo>
                  <a:pt x="1431212" y="923782"/>
                </a:lnTo>
                <a:lnTo>
                  <a:pt x="0" y="9237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336509" y="796345"/>
            <a:ext cx="7933111" cy="52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CONTEXTUALIZAÇÃO DO PROBLEMA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6509" y="796345"/>
            <a:ext cx="7933111" cy="52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OBJETIVO DO PROJETO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111975" y="2170061"/>
            <a:ext cx="4231759" cy="5946879"/>
            <a:chOff x="0" y="0"/>
            <a:chExt cx="5642345" cy="792917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642345" cy="7929172"/>
              <a:chOff x="0" y="0"/>
              <a:chExt cx="1114537" cy="156625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14537" cy="1566256"/>
              </a:xfrm>
              <a:custGeom>
                <a:avLst/>
                <a:gdLst/>
                <a:ahLst/>
                <a:cxnLst/>
                <a:rect l="l" t="t" r="r" b="b"/>
                <a:pathLst>
                  <a:path w="1114537" h="1566256">
                    <a:moveTo>
                      <a:pt x="54884" y="0"/>
                    </a:moveTo>
                    <a:lnTo>
                      <a:pt x="1059653" y="0"/>
                    </a:lnTo>
                    <a:cubicBezTo>
                      <a:pt x="1089965" y="0"/>
                      <a:pt x="1114537" y="24573"/>
                      <a:pt x="1114537" y="54884"/>
                    </a:cubicBezTo>
                    <a:lnTo>
                      <a:pt x="1114537" y="1511372"/>
                    </a:lnTo>
                    <a:cubicBezTo>
                      <a:pt x="1114537" y="1541684"/>
                      <a:pt x="1089965" y="1566256"/>
                      <a:pt x="1059653" y="1566256"/>
                    </a:cubicBezTo>
                    <a:lnTo>
                      <a:pt x="54884" y="1566256"/>
                    </a:lnTo>
                    <a:cubicBezTo>
                      <a:pt x="24573" y="1566256"/>
                      <a:pt x="0" y="1541684"/>
                      <a:pt x="0" y="1511372"/>
                    </a:cubicBezTo>
                    <a:lnTo>
                      <a:pt x="0" y="54884"/>
                    </a:lnTo>
                    <a:cubicBezTo>
                      <a:pt x="0" y="24573"/>
                      <a:pt x="24573" y="0"/>
                      <a:pt x="54884" y="0"/>
                    </a:cubicBezTo>
                    <a:close/>
                  </a:path>
                </a:pathLst>
              </a:custGeom>
              <a:solidFill>
                <a:srgbClr val="FAF9F6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114537" cy="16043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l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>
              <a:off x="1015596" y="3682418"/>
              <a:ext cx="3387543" cy="0"/>
            </a:xfrm>
            <a:prstGeom prst="line">
              <a:avLst/>
            </a:prstGeom>
            <a:ln w="25400" cap="flat">
              <a:solidFill>
                <a:srgbClr val="395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Freeform 8"/>
            <p:cNvSpPr/>
            <p:nvPr/>
          </p:nvSpPr>
          <p:spPr>
            <a:xfrm>
              <a:off x="1835056" y="1082539"/>
              <a:ext cx="1748622" cy="1748622"/>
            </a:xfrm>
            <a:custGeom>
              <a:avLst/>
              <a:gdLst/>
              <a:ahLst/>
              <a:cxnLst/>
              <a:rect l="l" t="t" r="r" b="b"/>
              <a:pathLst>
                <a:path w="1748622" h="1748622">
                  <a:moveTo>
                    <a:pt x="0" y="0"/>
                  </a:moveTo>
                  <a:lnTo>
                    <a:pt x="1748622" y="0"/>
                  </a:lnTo>
                  <a:lnTo>
                    <a:pt x="1748622" y="1748622"/>
                  </a:lnTo>
                  <a:lnTo>
                    <a:pt x="0" y="1748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536096" y="4469818"/>
              <a:ext cx="4570153" cy="862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195" lvl="1" indent="-205097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Estimar a </a:t>
              </a:r>
              <a:r>
                <a:rPr lang="en-US" sz="18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tendência</a:t>
              </a: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da </a:t>
              </a:r>
              <a:r>
                <a:rPr lang="en-US" sz="18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próxima compra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18740" y="2170061"/>
            <a:ext cx="4231759" cy="5946879"/>
            <a:chOff x="0" y="0"/>
            <a:chExt cx="5642345" cy="792917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642345" cy="7929172"/>
              <a:chOff x="0" y="0"/>
              <a:chExt cx="1114537" cy="15662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14537" cy="1566256"/>
              </a:xfrm>
              <a:custGeom>
                <a:avLst/>
                <a:gdLst/>
                <a:ahLst/>
                <a:cxnLst/>
                <a:rect l="l" t="t" r="r" b="b"/>
                <a:pathLst>
                  <a:path w="1114537" h="1566256">
                    <a:moveTo>
                      <a:pt x="54884" y="0"/>
                    </a:moveTo>
                    <a:lnTo>
                      <a:pt x="1059653" y="0"/>
                    </a:lnTo>
                    <a:cubicBezTo>
                      <a:pt x="1089965" y="0"/>
                      <a:pt x="1114537" y="24573"/>
                      <a:pt x="1114537" y="54884"/>
                    </a:cubicBezTo>
                    <a:lnTo>
                      <a:pt x="1114537" y="1511372"/>
                    </a:lnTo>
                    <a:cubicBezTo>
                      <a:pt x="1114537" y="1541684"/>
                      <a:pt x="1089965" y="1566256"/>
                      <a:pt x="1059653" y="1566256"/>
                    </a:cubicBezTo>
                    <a:lnTo>
                      <a:pt x="54884" y="1566256"/>
                    </a:lnTo>
                    <a:cubicBezTo>
                      <a:pt x="24573" y="1566256"/>
                      <a:pt x="0" y="1541684"/>
                      <a:pt x="0" y="1511372"/>
                    </a:cubicBezTo>
                    <a:lnTo>
                      <a:pt x="0" y="54884"/>
                    </a:lnTo>
                    <a:cubicBezTo>
                      <a:pt x="0" y="24573"/>
                      <a:pt x="24573" y="0"/>
                      <a:pt x="54884" y="0"/>
                    </a:cubicBezTo>
                    <a:close/>
                  </a:path>
                </a:pathLst>
              </a:custGeom>
              <a:solidFill>
                <a:srgbClr val="FAF9F6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114537" cy="16043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l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1127401" y="3682418"/>
              <a:ext cx="3387543" cy="0"/>
            </a:xfrm>
            <a:prstGeom prst="line">
              <a:avLst/>
            </a:prstGeom>
            <a:ln w="25400" cap="flat">
              <a:solidFill>
                <a:srgbClr val="395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Freeform 15"/>
            <p:cNvSpPr/>
            <p:nvPr/>
          </p:nvSpPr>
          <p:spPr>
            <a:xfrm>
              <a:off x="2205976" y="1082539"/>
              <a:ext cx="1230394" cy="1748622"/>
            </a:xfrm>
            <a:custGeom>
              <a:avLst/>
              <a:gdLst/>
              <a:ahLst/>
              <a:cxnLst/>
              <a:rect l="l" t="t" r="r" b="b"/>
              <a:pathLst>
                <a:path w="1230394" h="1748622">
                  <a:moveTo>
                    <a:pt x="0" y="0"/>
                  </a:moveTo>
                  <a:lnTo>
                    <a:pt x="1230394" y="0"/>
                  </a:lnTo>
                  <a:lnTo>
                    <a:pt x="1230394" y="1748622"/>
                  </a:lnTo>
                  <a:lnTo>
                    <a:pt x="0" y="1748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505480" y="4469818"/>
              <a:ext cx="4631385" cy="26407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195" lvl="1" indent="-205097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Prever o </a:t>
              </a:r>
              <a:r>
                <a:rPr lang="en-US" sz="18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destino mais provável</a:t>
              </a: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para a próxima viagem </a:t>
              </a:r>
            </a:p>
            <a:p>
              <a:pPr algn="just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10195" lvl="1" indent="-205097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Entregar </a:t>
              </a:r>
              <a:r>
                <a:rPr lang="en-US" sz="18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ofertas personalizadas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37501" y="2170061"/>
            <a:ext cx="4231759" cy="5946879"/>
            <a:chOff x="0" y="0"/>
            <a:chExt cx="5642345" cy="792917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5642345" cy="7929172"/>
              <a:chOff x="0" y="0"/>
              <a:chExt cx="1114537" cy="156625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14537" cy="1566256"/>
              </a:xfrm>
              <a:custGeom>
                <a:avLst/>
                <a:gdLst/>
                <a:ahLst/>
                <a:cxnLst/>
                <a:rect l="l" t="t" r="r" b="b"/>
                <a:pathLst>
                  <a:path w="1114537" h="1566256">
                    <a:moveTo>
                      <a:pt x="54884" y="0"/>
                    </a:moveTo>
                    <a:lnTo>
                      <a:pt x="1059653" y="0"/>
                    </a:lnTo>
                    <a:cubicBezTo>
                      <a:pt x="1089965" y="0"/>
                      <a:pt x="1114537" y="24573"/>
                      <a:pt x="1114537" y="54884"/>
                    </a:cubicBezTo>
                    <a:lnTo>
                      <a:pt x="1114537" y="1511372"/>
                    </a:lnTo>
                    <a:cubicBezTo>
                      <a:pt x="1114537" y="1541684"/>
                      <a:pt x="1089965" y="1566256"/>
                      <a:pt x="1059653" y="1566256"/>
                    </a:cubicBezTo>
                    <a:lnTo>
                      <a:pt x="54884" y="1566256"/>
                    </a:lnTo>
                    <a:cubicBezTo>
                      <a:pt x="24573" y="1566256"/>
                      <a:pt x="0" y="1541684"/>
                      <a:pt x="0" y="1511372"/>
                    </a:cubicBezTo>
                    <a:lnTo>
                      <a:pt x="0" y="54884"/>
                    </a:lnTo>
                    <a:cubicBezTo>
                      <a:pt x="0" y="24573"/>
                      <a:pt x="24573" y="0"/>
                      <a:pt x="54884" y="0"/>
                    </a:cubicBezTo>
                    <a:close/>
                  </a:path>
                </a:pathLst>
              </a:custGeom>
              <a:solidFill>
                <a:srgbClr val="FAF9F6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114537" cy="16043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l">
                  <a:lnSpc>
                    <a:spcPts val="252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AutoShape 21"/>
            <p:cNvSpPr/>
            <p:nvPr/>
          </p:nvSpPr>
          <p:spPr>
            <a:xfrm>
              <a:off x="1127401" y="3669718"/>
              <a:ext cx="3387543" cy="0"/>
            </a:xfrm>
            <a:prstGeom prst="line">
              <a:avLst/>
            </a:prstGeom>
            <a:ln w="25400" cap="flat">
              <a:solidFill>
                <a:srgbClr val="395CC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Freeform 22"/>
            <p:cNvSpPr/>
            <p:nvPr/>
          </p:nvSpPr>
          <p:spPr>
            <a:xfrm>
              <a:off x="1408727" y="1304943"/>
              <a:ext cx="1412446" cy="1526218"/>
            </a:xfrm>
            <a:custGeom>
              <a:avLst/>
              <a:gdLst/>
              <a:ahLst/>
              <a:cxnLst/>
              <a:rect l="l" t="t" r="r" b="b"/>
              <a:pathLst>
                <a:path w="1412446" h="1526218">
                  <a:moveTo>
                    <a:pt x="0" y="0"/>
                  </a:moveTo>
                  <a:lnTo>
                    <a:pt x="1412446" y="0"/>
                  </a:lnTo>
                  <a:lnTo>
                    <a:pt x="1412446" y="1526218"/>
                  </a:lnTo>
                  <a:lnTo>
                    <a:pt x="0" y="1526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241076" y="4469818"/>
              <a:ext cx="5010515" cy="2196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0195" lvl="1" indent="-205097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Identificar e </a:t>
              </a:r>
              <a:r>
                <a:rPr lang="en-US" sz="18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compreender</a:t>
              </a: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os diferentes </a:t>
              </a:r>
              <a:r>
                <a:rPr lang="en-US" sz="18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perfis </a:t>
              </a: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 clientes</a:t>
              </a:r>
            </a:p>
            <a:p>
              <a:pPr algn="l">
                <a:lnSpc>
                  <a:spcPts val="2659"/>
                </a:lnSpc>
              </a:pPr>
              <a:endParaRPr lang="en-US" sz="18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410195" lvl="1" indent="-205097" algn="l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18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Personalizar</a:t>
              </a: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a </a:t>
              </a:r>
              <a:r>
                <a:rPr lang="en-US" sz="1899" b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experiência</a:t>
              </a:r>
              <a:r>
                <a:rPr lang="en-US" sz="18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pessoal do consumidor 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46334" y="1082539"/>
              <a:ext cx="1372959" cy="1483551"/>
            </a:xfrm>
            <a:custGeom>
              <a:avLst/>
              <a:gdLst/>
              <a:ahLst/>
              <a:cxnLst/>
              <a:rect l="l" t="t" r="r" b="b"/>
              <a:pathLst>
                <a:path w="1372959" h="1483551">
                  <a:moveTo>
                    <a:pt x="0" y="0"/>
                  </a:moveTo>
                  <a:lnTo>
                    <a:pt x="1372958" y="0"/>
                  </a:lnTo>
                  <a:lnTo>
                    <a:pt x="1372958" y="1483551"/>
                  </a:lnTo>
                  <a:lnTo>
                    <a:pt x="0" y="1483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6509" y="796345"/>
            <a:ext cx="7933111" cy="52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PROPOSTA DE SOLUÇÃO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48158" y="2994312"/>
            <a:ext cx="2932761" cy="9525"/>
          </a:xfrm>
          <a:prstGeom prst="line">
            <a:avLst/>
          </a:prstGeom>
          <a:ln w="19050" cap="flat">
            <a:solidFill>
              <a:srgbClr val="395CC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952970" y="738047"/>
            <a:ext cx="4306330" cy="8810905"/>
          </a:xfrm>
          <a:custGeom>
            <a:avLst/>
            <a:gdLst/>
            <a:ahLst/>
            <a:cxnLst/>
            <a:rect l="l" t="t" r="r" b="b"/>
            <a:pathLst>
              <a:path w="4306330" h="8810905">
                <a:moveTo>
                  <a:pt x="0" y="0"/>
                </a:moveTo>
                <a:lnTo>
                  <a:pt x="4306330" y="0"/>
                </a:lnTo>
                <a:lnTo>
                  <a:pt x="4306330" y="8810906"/>
                </a:lnTo>
                <a:lnTo>
                  <a:pt x="0" y="881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391036" y="6308238"/>
            <a:ext cx="10639271" cy="2950062"/>
            <a:chOff x="0" y="0"/>
            <a:chExt cx="14546642" cy="3933416"/>
          </a:xfrm>
        </p:grpSpPr>
        <p:grpSp>
          <p:nvGrpSpPr>
            <p:cNvPr id="6" name="Group 6"/>
            <p:cNvGrpSpPr/>
            <p:nvPr/>
          </p:nvGrpSpPr>
          <p:grpSpPr>
            <a:xfrm rot="-5400000">
              <a:off x="5036192" y="-5036192"/>
              <a:ext cx="3933416" cy="14005799"/>
              <a:chOff x="0" y="0"/>
              <a:chExt cx="887287" cy="315938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87287" cy="3159383"/>
              </a:xfrm>
              <a:custGeom>
                <a:avLst/>
                <a:gdLst/>
                <a:ahLst/>
                <a:cxnLst/>
                <a:rect l="l" t="t" r="r" b="b"/>
                <a:pathLst>
                  <a:path w="887287" h="3159383">
                    <a:moveTo>
                      <a:pt x="78730" y="0"/>
                    </a:moveTo>
                    <a:lnTo>
                      <a:pt x="808557" y="0"/>
                    </a:lnTo>
                    <a:cubicBezTo>
                      <a:pt x="829438" y="0"/>
                      <a:pt x="849463" y="8295"/>
                      <a:pt x="864228" y="23059"/>
                    </a:cubicBezTo>
                    <a:cubicBezTo>
                      <a:pt x="878992" y="37824"/>
                      <a:pt x="887287" y="57849"/>
                      <a:pt x="887287" y="78730"/>
                    </a:cubicBezTo>
                    <a:lnTo>
                      <a:pt x="887287" y="3080653"/>
                    </a:lnTo>
                    <a:cubicBezTo>
                      <a:pt x="887287" y="3101533"/>
                      <a:pt x="878992" y="3121558"/>
                      <a:pt x="864228" y="3136323"/>
                    </a:cubicBezTo>
                    <a:cubicBezTo>
                      <a:pt x="849463" y="3151088"/>
                      <a:pt x="829438" y="3159383"/>
                      <a:pt x="808557" y="3159383"/>
                    </a:cubicBezTo>
                    <a:lnTo>
                      <a:pt x="78730" y="3159383"/>
                    </a:lnTo>
                    <a:cubicBezTo>
                      <a:pt x="57849" y="3159383"/>
                      <a:pt x="37824" y="3151088"/>
                      <a:pt x="23059" y="3136323"/>
                    </a:cubicBezTo>
                    <a:cubicBezTo>
                      <a:pt x="8295" y="3121558"/>
                      <a:pt x="0" y="3101533"/>
                      <a:pt x="0" y="3080653"/>
                    </a:cubicBezTo>
                    <a:lnTo>
                      <a:pt x="0" y="78730"/>
                    </a:lnTo>
                    <a:cubicBezTo>
                      <a:pt x="0" y="57849"/>
                      <a:pt x="8295" y="37824"/>
                      <a:pt x="23059" y="23059"/>
                    </a:cubicBezTo>
                    <a:cubicBezTo>
                      <a:pt x="37824" y="8295"/>
                      <a:pt x="57849" y="0"/>
                      <a:pt x="78730" y="0"/>
                    </a:cubicBezTo>
                    <a:close/>
                  </a:path>
                </a:pathLst>
              </a:custGeom>
              <a:solidFill>
                <a:srgbClr val="DDDADA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87287" cy="3197482"/>
              </a:xfrm>
              <a:prstGeom prst="rect">
                <a:avLst/>
              </a:prstGeom>
            </p:spPr>
            <p:txBody>
              <a:bodyPr lIns="59354" tIns="59354" rIns="59354" bIns="59354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559375" y="829910"/>
              <a:ext cx="11987267" cy="220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372593" lvl="2" indent="-457531" algn="just">
                <a:lnSpc>
                  <a:spcPts val="4450"/>
                </a:lnSpc>
                <a:buFont typeface="Arial"/>
                <a:buChar char="⚬"/>
              </a:pPr>
              <a:r>
                <a:rPr lang="en-US" sz="3178">
                  <a:solidFill>
                    <a:srgbClr val="395CC7"/>
                  </a:solidFill>
                  <a:latin typeface="DM Sans"/>
                  <a:ea typeface="DM Sans"/>
                  <a:cs typeface="DM Sans"/>
                  <a:sym typeface="DM Sans"/>
                </a:rPr>
                <a:t>Aumentando a taxa de retenção</a:t>
              </a:r>
            </a:p>
            <a:p>
              <a:pPr marL="1372593" lvl="2" indent="-457531" algn="just">
                <a:lnSpc>
                  <a:spcPts val="4450"/>
                </a:lnSpc>
                <a:buFont typeface="Arial"/>
                <a:buChar char="⚬"/>
              </a:pPr>
              <a:r>
                <a:rPr lang="en-US" sz="3178">
                  <a:solidFill>
                    <a:srgbClr val="395CC7"/>
                  </a:solidFill>
                  <a:latin typeface="DM Sans"/>
                  <a:ea typeface="DM Sans"/>
                  <a:cs typeface="DM Sans"/>
                  <a:sym typeface="DM Sans"/>
                </a:rPr>
                <a:t>Impulsionando as vendas</a:t>
              </a:r>
            </a:p>
            <a:p>
              <a:pPr marL="1372593" lvl="2" indent="-457531" algn="just">
                <a:lnSpc>
                  <a:spcPts val="4450"/>
                </a:lnSpc>
                <a:buFont typeface="Arial"/>
                <a:buChar char="⚬"/>
              </a:pPr>
              <a:r>
                <a:rPr lang="en-US" sz="3178">
                  <a:solidFill>
                    <a:srgbClr val="395CC7"/>
                  </a:solidFill>
                  <a:latin typeface="DM Sans"/>
                  <a:ea typeface="DM Sans"/>
                  <a:cs typeface="DM Sans"/>
                  <a:sym typeface="DM Sans"/>
                </a:rPr>
                <a:t>Fortalecendo o relacionamento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47642" y="5232886"/>
            <a:ext cx="7798583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001E47"/>
                </a:solidFill>
                <a:latin typeface="DM Sans Bold"/>
                <a:ea typeface="DM Sans Bold"/>
                <a:cs typeface="DM Sans Bold"/>
                <a:sym typeface="DM Sans Bold"/>
              </a:rPr>
              <a:t>Clube de assinaturas por categoria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7642" y="3486636"/>
            <a:ext cx="6867551" cy="168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b="1" dirty="0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CLUBBUS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2835" y="1630375"/>
            <a:ext cx="3951627" cy="117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758" lvl="2" indent="-242586" algn="l">
              <a:lnSpc>
                <a:spcPts val="2359"/>
              </a:lnSpc>
              <a:buFont typeface="Arial"/>
              <a:buChar char="⚬"/>
            </a:pPr>
            <a:r>
              <a:rPr lang="en-US" sz="16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 níveis de benefícios</a:t>
            </a:r>
          </a:p>
          <a:p>
            <a:pPr marL="727758" lvl="2" indent="-242586" algn="l">
              <a:lnSpc>
                <a:spcPts val="2359"/>
              </a:lnSpc>
              <a:buFont typeface="Arial"/>
              <a:buChar char="⚬"/>
            </a:pPr>
            <a:r>
              <a:rPr lang="en-US" sz="16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Ofertas personalizadas</a:t>
            </a:r>
          </a:p>
          <a:p>
            <a:pPr marL="727758" lvl="2" indent="-242586" algn="l">
              <a:lnSpc>
                <a:spcPts val="2359"/>
              </a:lnSpc>
              <a:buFont typeface="Arial"/>
              <a:buChar char="⚬"/>
            </a:pPr>
            <a:r>
              <a:rPr lang="en-US" sz="168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Estímulo à fidelização e recompra recorrente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880" y="2976583"/>
            <a:ext cx="16108240" cy="4333834"/>
            <a:chOff x="0" y="0"/>
            <a:chExt cx="21477653" cy="577844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14829575" y="-869633"/>
              <a:ext cx="4923885" cy="8372270"/>
              <a:chOff x="0" y="0"/>
              <a:chExt cx="635000" cy="107971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" cy="1079715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079715">
                    <a:moveTo>
                      <a:pt x="635000" y="0"/>
                    </a:moveTo>
                    <a:lnTo>
                      <a:pt x="635000" y="965415"/>
                    </a:lnTo>
                    <a:lnTo>
                      <a:pt x="317500" y="1079715"/>
                    </a:lnTo>
                    <a:lnTo>
                      <a:pt x="0" y="965415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395CC7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635000" cy="1003515"/>
              </a:xfrm>
              <a:prstGeom prst="rect">
                <a:avLst/>
              </a:prstGeom>
            </p:spPr>
            <p:txBody>
              <a:bodyPr lIns="47269" tIns="47269" rIns="47269" bIns="4726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8192671" y="-869633"/>
              <a:ext cx="4923885" cy="8372270"/>
              <a:chOff x="0" y="0"/>
              <a:chExt cx="635000" cy="10797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" cy="1079715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079715">
                    <a:moveTo>
                      <a:pt x="635000" y="0"/>
                    </a:moveTo>
                    <a:lnTo>
                      <a:pt x="635000" y="965415"/>
                    </a:lnTo>
                    <a:lnTo>
                      <a:pt x="317500" y="1079715"/>
                    </a:lnTo>
                    <a:lnTo>
                      <a:pt x="0" y="965415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395CC7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635000" cy="1003515"/>
              </a:xfrm>
              <a:prstGeom prst="rect">
                <a:avLst/>
              </a:prstGeom>
            </p:spPr>
            <p:txBody>
              <a:bodyPr lIns="47269" tIns="47269" rIns="47269" bIns="4726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487996" y="-633436"/>
              <a:ext cx="4923885" cy="7899877"/>
              <a:chOff x="0" y="0"/>
              <a:chExt cx="635000" cy="101879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" cy="1018794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018794">
                    <a:moveTo>
                      <a:pt x="635000" y="0"/>
                    </a:moveTo>
                    <a:lnTo>
                      <a:pt x="635000" y="904494"/>
                    </a:lnTo>
                    <a:lnTo>
                      <a:pt x="317500" y="1018794"/>
                    </a:lnTo>
                    <a:lnTo>
                      <a:pt x="0" y="904494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395CC7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635000" cy="942594"/>
              </a:xfrm>
              <a:prstGeom prst="rect">
                <a:avLst/>
              </a:prstGeom>
            </p:spPr>
            <p:txBody>
              <a:bodyPr lIns="47269" tIns="47269" rIns="47269" bIns="4726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813267" y="-123825"/>
              <a:ext cx="5328555" cy="83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74"/>
                </a:lnSpc>
              </a:pPr>
              <a:r>
                <a:rPr lang="en-US" sz="3563" b="1" spc="71">
                  <a:solidFill>
                    <a:srgbClr val="001E4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SEGMENTAR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755919" y="-123825"/>
              <a:ext cx="3470731" cy="83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74"/>
                </a:lnSpc>
              </a:pPr>
              <a:r>
                <a:rPr lang="en-US" sz="3563" b="1" spc="71">
                  <a:solidFill>
                    <a:srgbClr val="001E4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PREVER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277479" y="-123825"/>
              <a:ext cx="4028078" cy="83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74"/>
                </a:lnSpc>
              </a:pPr>
              <a:r>
                <a:rPr lang="en-US" sz="3563" b="1" spc="71">
                  <a:solidFill>
                    <a:srgbClr val="001E4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SUGERIR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792765" y="3031330"/>
            <a:ext cx="344813" cy="344813"/>
          </a:xfrm>
          <a:custGeom>
            <a:avLst/>
            <a:gdLst/>
            <a:ahLst/>
            <a:cxnLst/>
            <a:rect l="l" t="t" r="r" b="b"/>
            <a:pathLst>
              <a:path w="344813" h="344813">
                <a:moveTo>
                  <a:pt x="0" y="0"/>
                </a:moveTo>
                <a:lnTo>
                  <a:pt x="344813" y="0"/>
                </a:lnTo>
                <a:lnTo>
                  <a:pt x="344813" y="344812"/>
                </a:lnTo>
                <a:lnTo>
                  <a:pt x="0" y="34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17336" y="2976583"/>
            <a:ext cx="399559" cy="399559"/>
          </a:xfrm>
          <a:custGeom>
            <a:avLst/>
            <a:gdLst/>
            <a:ahLst/>
            <a:cxnLst/>
            <a:rect l="l" t="t" r="r" b="b"/>
            <a:pathLst>
              <a:path w="399559" h="399559">
                <a:moveTo>
                  <a:pt x="0" y="0"/>
                </a:moveTo>
                <a:lnTo>
                  <a:pt x="399559" y="0"/>
                </a:lnTo>
                <a:lnTo>
                  <a:pt x="399559" y="399559"/>
                </a:lnTo>
                <a:lnTo>
                  <a:pt x="0" y="399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712866" y="3031330"/>
            <a:ext cx="399559" cy="399559"/>
          </a:xfrm>
          <a:custGeom>
            <a:avLst/>
            <a:gdLst/>
            <a:ahLst/>
            <a:cxnLst/>
            <a:rect l="l" t="t" r="r" b="b"/>
            <a:pathLst>
              <a:path w="399559" h="399559">
                <a:moveTo>
                  <a:pt x="0" y="0"/>
                </a:moveTo>
                <a:lnTo>
                  <a:pt x="399559" y="0"/>
                </a:lnTo>
                <a:lnTo>
                  <a:pt x="399559" y="399559"/>
                </a:lnTo>
                <a:lnTo>
                  <a:pt x="0" y="399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36509" y="796345"/>
            <a:ext cx="12633644" cy="52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ETAPAS DA SOLUÇÃO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52986" y="8909050"/>
            <a:ext cx="1234843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Cada etapa contribui para entregar ofertas mais relevantes, no momento certo, para o cliente certo.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7267" y="4153900"/>
            <a:ext cx="4631220" cy="222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Utiliza o histórico de compras e comportamento para segmentar usuários e prever a probabilidade de sua próxima viagem.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79193" y="4153900"/>
            <a:ext cx="4247286" cy="222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 e armazena o resultado das previsões (o destino mais provável) para cada cliente ou segmento.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19849" y="4153900"/>
            <a:ext cx="4181546" cy="222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Apresenta a assinatura personalizada ao cliente e permite que a equipe de negócios analise os resultados.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6509" y="796345"/>
            <a:ext cx="7933111" cy="104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ARQUITETURA DE DADOS</a:t>
            </a:r>
          </a:p>
          <a:p>
            <a:pPr algn="l">
              <a:lnSpc>
                <a:spcPts val="4109"/>
              </a:lnSpc>
            </a:pPr>
            <a:endParaRPr lang="en-US" sz="2776" b="1" spc="55">
              <a:solidFill>
                <a:srgbClr val="395CC7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81273" y="1767985"/>
            <a:ext cx="15325453" cy="7490315"/>
          </a:xfrm>
          <a:custGeom>
            <a:avLst/>
            <a:gdLst/>
            <a:ahLst/>
            <a:cxnLst/>
            <a:rect l="l" t="t" r="r" b="b"/>
            <a:pathLst>
              <a:path w="15325453" h="7490315">
                <a:moveTo>
                  <a:pt x="0" y="0"/>
                </a:moveTo>
                <a:lnTo>
                  <a:pt x="15325454" y="0"/>
                </a:lnTo>
                <a:lnTo>
                  <a:pt x="15325454" y="7490315"/>
                </a:lnTo>
                <a:lnTo>
                  <a:pt x="0" y="749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500" y="1409700"/>
            <a:ext cx="8465344" cy="1714500"/>
            <a:chOff x="0" y="0"/>
            <a:chExt cx="11287125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125" cy="2286000"/>
            </a:xfrm>
            <a:custGeom>
              <a:avLst/>
              <a:gdLst/>
              <a:ahLst/>
              <a:cxnLst/>
              <a:rect l="l" t="t" r="r" b="b"/>
              <a:pathLst>
                <a:path w="11287125" h="2286000">
                  <a:moveTo>
                    <a:pt x="0" y="0"/>
                  </a:moveTo>
                  <a:lnTo>
                    <a:pt x="11287125" y="0"/>
                  </a:lnTo>
                  <a:lnTo>
                    <a:pt x="11287125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8F9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571500" y="1409700"/>
            <a:ext cx="1143000" cy="1714500"/>
            <a:chOff x="0" y="0"/>
            <a:chExt cx="1524000" cy="228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24000" cy="2286000"/>
            </a:xfrm>
            <a:custGeom>
              <a:avLst/>
              <a:gdLst/>
              <a:ahLst/>
              <a:cxnLst/>
              <a:rect l="l" t="t" r="r" b="b"/>
              <a:pathLst>
                <a:path w="1524000" h="2286000">
                  <a:moveTo>
                    <a:pt x="0" y="0"/>
                  </a:moveTo>
                  <a:lnTo>
                    <a:pt x="1524000" y="0"/>
                  </a:lnTo>
                  <a:lnTo>
                    <a:pt x="15240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1F3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928812" y="1700212"/>
            <a:ext cx="2112988" cy="342900"/>
            <a:chOff x="0" y="0"/>
            <a:chExt cx="2817317" cy="457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17317" cy="457200"/>
            </a:xfrm>
            <a:custGeom>
              <a:avLst/>
              <a:gdLst/>
              <a:ahLst/>
              <a:cxnLst/>
              <a:rect l="l" t="t" r="r" b="b"/>
              <a:pathLst>
                <a:path w="2817317" h="457200">
                  <a:moveTo>
                    <a:pt x="0" y="0"/>
                  </a:moveTo>
                  <a:lnTo>
                    <a:pt x="2817317" y="0"/>
                  </a:lnTo>
                  <a:lnTo>
                    <a:pt x="2817317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817317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Extração (API/CSV)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14562" y="2114550"/>
            <a:ext cx="6893718" cy="680733"/>
            <a:chOff x="0" y="0"/>
            <a:chExt cx="9191624" cy="907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91624" cy="907645"/>
            </a:xfrm>
            <a:custGeom>
              <a:avLst/>
              <a:gdLst/>
              <a:ahLst/>
              <a:cxnLst/>
              <a:rect l="l" t="t" r="r" b="b"/>
              <a:pathLst>
                <a:path w="9191624" h="907645">
                  <a:moveTo>
                    <a:pt x="0" y="0"/>
                  </a:moveTo>
                  <a:lnTo>
                    <a:pt x="9191624" y="0"/>
                  </a:lnTo>
                  <a:lnTo>
                    <a:pt x="9191624" y="907645"/>
                  </a:lnTo>
                  <a:lnTo>
                    <a:pt x="0" y="907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9191624" cy="9171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Suporta diversos tipos de entradas: API, uploads manuais, integrações com bancos relacionais e NoSQL.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51156" y="1409700"/>
            <a:ext cx="8465344" cy="1714500"/>
            <a:chOff x="0" y="0"/>
            <a:chExt cx="11287125" cy="2286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87125" cy="2286000"/>
            </a:xfrm>
            <a:custGeom>
              <a:avLst/>
              <a:gdLst/>
              <a:ahLst/>
              <a:cxnLst/>
              <a:rect l="l" t="t" r="r" b="b"/>
              <a:pathLst>
                <a:path w="11287125" h="2286000">
                  <a:moveTo>
                    <a:pt x="0" y="0"/>
                  </a:moveTo>
                  <a:lnTo>
                    <a:pt x="11287125" y="0"/>
                  </a:lnTo>
                  <a:lnTo>
                    <a:pt x="11287125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8F9F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251156" y="1409700"/>
            <a:ext cx="1143000" cy="1714500"/>
            <a:chOff x="0" y="0"/>
            <a:chExt cx="1524000" cy="2286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24000" cy="2286000"/>
            </a:xfrm>
            <a:custGeom>
              <a:avLst/>
              <a:gdLst/>
              <a:ahLst/>
              <a:cxnLst/>
              <a:rect l="l" t="t" r="r" b="b"/>
              <a:pathLst>
                <a:path w="1524000" h="2286000">
                  <a:moveTo>
                    <a:pt x="0" y="0"/>
                  </a:moveTo>
                  <a:lnTo>
                    <a:pt x="1524000" y="0"/>
                  </a:lnTo>
                  <a:lnTo>
                    <a:pt x="15240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1F3F5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608468" y="1700212"/>
            <a:ext cx="2594856" cy="342900"/>
            <a:chOff x="0" y="0"/>
            <a:chExt cx="3459808" cy="457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459808" cy="457200"/>
            </a:xfrm>
            <a:custGeom>
              <a:avLst/>
              <a:gdLst/>
              <a:ahLst/>
              <a:cxnLst/>
              <a:rect l="l" t="t" r="r" b="b"/>
              <a:pathLst>
                <a:path w="3459808" h="457200">
                  <a:moveTo>
                    <a:pt x="0" y="0"/>
                  </a:moveTo>
                  <a:lnTo>
                    <a:pt x="3459808" y="0"/>
                  </a:lnTo>
                  <a:lnTo>
                    <a:pt x="3459808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3459808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Orquestração (Airflow)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951369" y="2114550"/>
            <a:ext cx="6607968" cy="385398"/>
            <a:chOff x="0" y="0"/>
            <a:chExt cx="8810624" cy="5138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Computação em memória para melhor desempenho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951369" y="2386012"/>
            <a:ext cx="6607968" cy="385398"/>
            <a:chOff x="0" y="0"/>
            <a:chExt cx="8810624" cy="5138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APIs para transformação de dados e ML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71500" y="3486150"/>
            <a:ext cx="8465344" cy="1714500"/>
            <a:chOff x="0" y="0"/>
            <a:chExt cx="11287125" cy="2286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287125" cy="2286000"/>
            </a:xfrm>
            <a:custGeom>
              <a:avLst/>
              <a:gdLst/>
              <a:ahLst/>
              <a:cxnLst/>
              <a:rect l="l" t="t" r="r" b="b"/>
              <a:pathLst>
                <a:path w="11287125" h="2286000">
                  <a:moveTo>
                    <a:pt x="0" y="0"/>
                  </a:moveTo>
                  <a:lnTo>
                    <a:pt x="11287125" y="0"/>
                  </a:lnTo>
                  <a:lnTo>
                    <a:pt x="11287125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8F9FA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71500" y="3486150"/>
            <a:ext cx="1143000" cy="1714500"/>
            <a:chOff x="0" y="0"/>
            <a:chExt cx="1524000" cy="2286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4000" cy="2286000"/>
            </a:xfrm>
            <a:custGeom>
              <a:avLst/>
              <a:gdLst/>
              <a:ahLst/>
              <a:cxnLst/>
              <a:rect l="l" t="t" r="r" b="b"/>
              <a:pathLst>
                <a:path w="1524000" h="2286000">
                  <a:moveTo>
                    <a:pt x="0" y="0"/>
                  </a:moveTo>
                  <a:lnTo>
                    <a:pt x="1524000" y="0"/>
                  </a:lnTo>
                  <a:lnTo>
                    <a:pt x="15240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1F3F5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928812" y="3629026"/>
            <a:ext cx="2380654" cy="342900"/>
            <a:chOff x="0" y="0"/>
            <a:chExt cx="3174205" cy="457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174205" cy="457200"/>
            </a:xfrm>
            <a:custGeom>
              <a:avLst/>
              <a:gdLst/>
              <a:ahLst/>
              <a:cxnLst/>
              <a:rect l="l" t="t" r="r" b="b"/>
              <a:pathLst>
                <a:path w="3174205" h="457200">
                  <a:moveTo>
                    <a:pt x="0" y="0"/>
                  </a:moveTo>
                  <a:lnTo>
                    <a:pt x="3174205" y="0"/>
                  </a:lnTo>
                  <a:lnTo>
                    <a:pt x="3174205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3174205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Armazenamento (S3)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214562" y="4205318"/>
            <a:ext cx="4174031" cy="385398"/>
            <a:chOff x="0" y="0"/>
            <a:chExt cx="5565375" cy="51386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565375" cy="513864"/>
            </a:xfrm>
            <a:custGeom>
              <a:avLst/>
              <a:gdLst/>
              <a:ahLst/>
              <a:cxnLst/>
              <a:rect l="l" t="t" r="r" b="b"/>
              <a:pathLst>
                <a:path w="5565375" h="513864">
                  <a:moveTo>
                    <a:pt x="0" y="0"/>
                  </a:moveTo>
                  <a:lnTo>
                    <a:pt x="5565375" y="0"/>
                  </a:lnTo>
                  <a:lnTo>
                    <a:pt x="5565375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5565375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Bucket de entrada</a:t>
              </a:r>
              <a:r>
                <a:rPr lang="en-US" sz="1959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: </a:t>
              </a: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Dados brutos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214562" y="4577324"/>
            <a:ext cx="6168322" cy="385398"/>
            <a:chOff x="0" y="0"/>
            <a:chExt cx="8224430" cy="51386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224430" cy="513864"/>
            </a:xfrm>
            <a:custGeom>
              <a:avLst/>
              <a:gdLst/>
              <a:ahLst/>
              <a:cxnLst/>
              <a:rect l="l" t="t" r="r" b="b"/>
              <a:pathLst>
                <a:path w="8224430" h="513864">
                  <a:moveTo>
                    <a:pt x="0" y="0"/>
                  </a:moveTo>
                  <a:lnTo>
                    <a:pt x="8224430" y="0"/>
                  </a:lnTo>
                  <a:lnTo>
                    <a:pt x="8224430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8224430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Bucket de saída: Dados processados em </a:t>
              </a:r>
              <a:r>
                <a:rPr lang="en-US" sz="1959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Parquet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846798" y="4400550"/>
            <a:ext cx="3001602" cy="286281"/>
            <a:chOff x="0" y="0"/>
            <a:chExt cx="4002136" cy="38170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02136" cy="381708"/>
            </a:xfrm>
            <a:custGeom>
              <a:avLst/>
              <a:gdLst/>
              <a:ahLst/>
              <a:cxnLst/>
              <a:rect l="l" t="t" r="r" b="b"/>
              <a:pathLst>
                <a:path w="4002136" h="381708">
                  <a:moveTo>
                    <a:pt x="0" y="0"/>
                  </a:moveTo>
                  <a:lnTo>
                    <a:pt x="4002136" y="0"/>
                  </a:lnTo>
                  <a:lnTo>
                    <a:pt x="4002136" y="381708"/>
                  </a:lnTo>
                  <a:lnTo>
                    <a:pt x="0" y="3817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4002136" cy="39123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51156" y="3486150"/>
            <a:ext cx="8465344" cy="1714500"/>
            <a:chOff x="0" y="0"/>
            <a:chExt cx="11287125" cy="2286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287125" cy="2286000"/>
            </a:xfrm>
            <a:custGeom>
              <a:avLst/>
              <a:gdLst/>
              <a:ahLst/>
              <a:cxnLst/>
              <a:rect l="l" t="t" r="r" b="b"/>
              <a:pathLst>
                <a:path w="11287125" h="2286000">
                  <a:moveTo>
                    <a:pt x="0" y="0"/>
                  </a:moveTo>
                  <a:lnTo>
                    <a:pt x="11287125" y="0"/>
                  </a:lnTo>
                  <a:lnTo>
                    <a:pt x="11287125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8F9FA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9251156" y="3486150"/>
            <a:ext cx="1143000" cy="1714500"/>
            <a:chOff x="0" y="0"/>
            <a:chExt cx="1524000" cy="22860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24000" cy="2286000"/>
            </a:xfrm>
            <a:custGeom>
              <a:avLst/>
              <a:gdLst/>
              <a:ahLst/>
              <a:cxnLst/>
              <a:rect l="l" t="t" r="r" b="b"/>
              <a:pathLst>
                <a:path w="1524000" h="2286000">
                  <a:moveTo>
                    <a:pt x="0" y="0"/>
                  </a:moveTo>
                  <a:lnTo>
                    <a:pt x="1524000" y="0"/>
                  </a:lnTo>
                  <a:lnTo>
                    <a:pt x="15240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1F3F5"/>
            </a:solidFill>
          </p:spPr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9394028" y="3957636"/>
            <a:ext cx="857250" cy="857250"/>
            <a:chOff x="0" y="0"/>
            <a:chExt cx="1143000" cy="1143000"/>
          </a:xfrm>
        </p:grpSpPr>
        <p:sp>
          <p:nvSpPr>
            <p:cNvPr id="46" name="Freeform 46" descr="preencoded.png"/>
            <p:cNvSpPr/>
            <p:nvPr/>
          </p:nvSpPr>
          <p:spPr>
            <a:xfrm>
              <a:off x="0" y="0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0" y="0"/>
                  </a:moveTo>
                  <a:lnTo>
                    <a:pt x="1143000" y="0"/>
                  </a:lnTo>
                  <a:lnTo>
                    <a:pt x="1143000" y="1143000"/>
                  </a:lnTo>
                  <a:lnTo>
                    <a:pt x="0" y="114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00" r="-999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>
            <a:off x="10608468" y="3629026"/>
            <a:ext cx="3093690" cy="342900"/>
            <a:chOff x="0" y="0"/>
            <a:chExt cx="4124920" cy="457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124920" cy="457200"/>
            </a:xfrm>
            <a:custGeom>
              <a:avLst/>
              <a:gdLst/>
              <a:ahLst/>
              <a:cxnLst/>
              <a:rect l="l" t="t" r="r" b="b"/>
              <a:pathLst>
                <a:path w="4124920" h="457200">
                  <a:moveTo>
                    <a:pt x="0" y="0"/>
                  </a:moveTo>
                  <a:lnTo>
                    <a:pt x="4124920" y="0"/>
                  </a:lnTo>
                  <a:lnTo>
                    <a:pt x="412492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9525"/>
              <a:ext cx="4124920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Catalogação (Glue Crawler)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0894218" y="4043362"/>
            <a:ext cx="6607968" cy="385398"/>
            <a:chOff x="0" y="0"/>
            <a:chExt cx="8810624" cy="51386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Detecta formatos (CSV, JSON, Parquet)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894218" y="4386262"/>
            <a:ext cx="6607968" cy="385398"/>
            <a:chOff x="0" y="0"/>
            <a:chExt cx="8810624" cy="51386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Organiza metadados e facilita governança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71500" y="5414962"/>
            <a:ext cx="8465344" cy="1714500"/>
            <a:chOff x="0" y="0"/>
            <a:chExt cx="11287125" cy="22860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1287125" cy="2286000"/>
            </a:xfrm>
            <a:custGeom>
              <a:avLst/>
              <a:gdLst/>
              <a:ahLst/>
              <a:cxnLst/>
              <a:rect l="l" t="t" r="r" b="b"/>
              <a:pathLst>
                <a:path w="11287125" h="2286000">
                  <a:moveTo>
                    <a:pt x="0" y="0"/>
                  </a:moveTo>
                  <a:lnTo>
                    <a:pt x="11287125" y="0"/>
                  </a:lnTo>
                  <a:lnTo>
                    <a:pt x="11287125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8F9FA"/>
            </a:solidFill>
          </p:spPr>
        </p:sp>
      </p:grpSp>
      <p:grpSp>
        <p:nvGrpSpPr>
          <p:cNvPr id="58" name="Group 58"/>
          <p:cNvGrpSpPr/>
          <p:nvPr/>
        </p:nvGrpSpPr>
        <p:grpSpPr>
          <a:xfrm>
            <a:off x="571500" y="5414962"/>
            <a:ext cx="1143000" cy="1714500"/>
            <a:chOff x="0" y="0"/>
            <a:chExt cx="1524000" cy="22860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524000" cy="2286000"/>
            </a:xfrm>
            <a:custGeom>
              <a:avLst/>
              <a:gdLst/>
              <a:ahLst/>
              <a:cxnLst/>
              <a:rect l="l" t="t" r="r" b="b"/>
              <a:pathLst>
                <a:path w="1524000" h="2286000">
                  <a:moveTo>
                    <a:pt x="0" y="0"/>
                  </a:moveTo>
                  <a:lnTo>
                    <a:pt x="1524000" y="0"/>
                  </a:lnTo>
                  <a:lnTo>
                    <a:pt x="15240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1F3F5"/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928812" y="5557838"/>
            <a:ext cx="2437358" cy="342900"/>
            <a:chOff x="0" y="0"/>
            <a:chExt cx="3249811" cy="4572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3249811" cy="457200"/>
            </a:xfrm>
            <a:custGeom>
              <a:avLst/>
              <a:gdLst/>
              <a:ahLst/>
              <a:cxnLst/>
              <a:rect l="l" t="t" r="r" b="b"/>
              <a:pathLst>
                <a:path w="3249811" h="457200">
                  <a:moveTo>
                    <a:pt x="0" y="0"/>
                  </a:moveTo>
                  <a:lnTo>
                    <a:pt x="3249811" y="0"/>
                  </a:lnTo>
                  <a:lnTo>
                    <a:pt x="3249811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9525"/>
              <a:ext cx="3249811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Preparação (PySpark)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2214562" y="5972176"/>
            <a:ext cx="6607968" cy="385398"/>
            <a:chOff x="0" y="0"/>
            <a:chExt cx="8810624" cy="513864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Processamento em larga escala e alta velocidade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2214562" y="6315076"/>
            <a:ext cx="6607968" cy="385398"/>
            <a:chOff x="0" y="0"/>
            <a:chExt cx="8810624" cy="513864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Computação em memória para melhor desempenho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9251156" y="5414962"/>
            <a:ext cx="8465344" cy="1714500"/>
            <a:chOff x="0" y="0"/>
            <a:chExt cx="11287125" cy="22860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1287125" cy="2286000"/>
            </a:xfrm>
            <a:custGeom>
              <a:avLst/>
              <a:gdLst/>
              <a:ahLst/>
              <a:cxnLst/>
              <a:rect l="l" t="t" r="r" b="b"/>
              <a:pathLst>
                <a:path w="11287125" h="2286000">
                  <a:moveTo>
                    <a:pt x="0" y="0"/>
                  </a:moveTo>
                  <a:lnTo>
                    <a:pt x="11287125" y="0"/>
                  </a:lnTo>
                  <a:lnTo>
                    <a:pt x="11287125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8F9FA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9251156" y="5414962"/>
            <a:ext cx="1143000" cy="1714500"/>
            <a:chOff x="0" y="0"/>
            <a:chExt cx="1524000" cy="22860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524000" cy="2286000"/>
            </a:xfrm>
            <a:custGeom>
              <a:avLst/>
              <a:gdLst/>
              <a:ahLst/>
              <a:cxnLst/>
              <a:rect l="l" t="t" r="r" b="b"/>
              <a:pathLst>
                <a:path w="1524000" h="2286000">
                  <a:moveTo>
                    <a:pt x="0" y="0"/>
                  </a:moveTo>
                  <a:lnTo>
                    <a:pt x="1524000" y="0"/>
                  </a:lnTo>
                  <a:lnTo>
                    <a:pt x="15240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F1F3F5"/>
            </a:solidFill>
          </p:spPr>
        </p:sp>
      </p:grpSp>
      <p:grpSp>
        <p:nvGrpSpPr>
          <p:cNvPr id="73" name="Group 73"/>
          <p:cNvGrpSpPr>
            <a:grpSpLocks noChangeAspect="1"/>
          </p:cNvGrpSpPr>
          <p:nvPr/>
        </p:nvGrpSpPr>
        <p:grpSpPr>
          <a:xfrm>
            <a:off x="9420276" y="5881744"/>
            <a:ext cx="819094" cy="819094"/>
            <a:chOff x="0" y="0"/>
            <a:chExt cx="1092125" cy="1092125"/>
          </a:xfrm>
        </p:grpSpPr>
        <p:sp>
          <p:nvSpPr>
            <p:cNvPr id="74" name="Freeform 74" descr="preencoded.png"/>
            <p:cNvSpPr/>
            <p:nvPr/>
          </p:nvSpPr>
          <p:spPr>
            <a:xfrm>
              <a:off x="0" y="0"/>
              <a:ext cx="1092073" cy="1092073"/>
            </a:xfrm>
            <a:custGeom>
              <a:avLst/>
              <a:gdLst/>
              <a:ahLst/>
              <a:cxnLst/>
              <a:rect l="l" t="t" r="r" b="b"/>
              <a:pathLst>
                <a:path w="1092073" h="1092073">
                  <a:moveTo>
                    <a:pt x="0" y="0"/>
                  </a:moveTo>
                  <a:lnTo>
                    <a:pt x="1092073" y="0"/>
                  </a:lnTo>
                  <a:lnTo>
                    <a:pt x="1092073" y="1092073"/>
                  </a:lnTo>
                  <a:lnTo>
                    <a:pt x="0" y="1092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00" r="-1004" b="-4"/>
              </a:stretch>
            </a:blipFill>
          </p:spPr>
        </p:sp>
      </p:grpSp>
      <p:grpSp>
        <p:nvGrpSpPr>
          <p:cNvPr id="75" name="Group 75"/>
          <p:cNvGrpSpPr/>
          <p:nvPr/>
        </p:nvGrpSpPr>
        <p:grpSpPr>
          <a:xfrm>
            <a:off x="10608468" y="5557838"/>
            <a:ext cx="2166678" cy="342900"/>
            <a:chOff x="0" y="0"/>
            <a:chExt cx="2888904" cy="4572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888904" cy="457200"/>
            </a:xfrm>
            <a:custGeom>
              <a:avLst/>
              <a:gdLst/>
              <a:ahLst/>
              <a:cxnLst/>
              <a:rect l="l" t="t" r="r" b="b"/>
              <a:pathLst>
                <a:path w="2888904" h="457200">
                  <a:moveTo>
                    <a:pt x="0" y="0"/>
                  </a:moveTo>
                  <a:lnTo>
                    <a:pt x="2888904" y="0"/>
                  </a:lnTo>
                  <a:lnTo>
                    <a:pt x="288890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9525"/>
              <a:ext cx="2888904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Consultas (Athena)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894218" y="5972176"/>
            <a:ext cx="6607968" cy="385398"/>
            <a:chOff x="0" y="0"/>
            <a:chExt cx="8810624" cy="513864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Análise direta no S3 usando SQL padrão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0894218" y="6315076"/>
            <a:ext cx="6607968" cy="385398"/>
            <a:chOff x="0" y="0"/>
            <a:chExt cx="8810624" cy="513864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Sem custos de infraestrutura dedicada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571500" y="7343776"/>
            <a:ext cx="8465344" cy="1495388"/>
            <a:chOff x="0" y="0"/>
            <a:chExt cx="11287125" cy="1993851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11287125" cy="1993851"/>
            </a:xfrm>
            <a:custGeom>
              <a:avLst/>
              <a:gdLst/>
              <a:ahLst/>
              <a:cxnLst/>
              <a:rect l="l" t="t" r="r" b="b"/>
              <a:pathLst>
                <a:path w="11287125" h="1993851">
                  <a:moveTo>
                    <a:pt x="0" y="0"/>
                  </a:moveTo>
                  <a:lnTo>
                    <a:pt x="11287125" y="0"/>
                  </a:lnTo>
                  <a:lnTo>
                    <a:pt x="11287125" y="1993851"/>
                  </a:lnTo>
                  <a:lnTo>
                    <a:pt x="0" y="1993851"/>
                  </a:lnTo>
                  <a:close/>
                </a:path>
              </a:pathLst>
            </a:custGeom>
            <a:solidFill>
              <a:srgbClr val="F8F9FA"/>
            </a:solidFill>
          </p:spPr>
        </p:sp>
      </p:grpSp>
      <p:grpSp>
        <p:nvGrpSpPr>
          <p:cNvPr id="86" name="Group 86"/>
          <p:cNvGrpSpPr/>
          <p:nvPr/>
        </p:nvGrpSpPr>
        <p:grpSpPr>
          <a:xfrm>
            <a:off x="571500" y="7343776"/>
            <a:ext cx="1143000" cy="1495388"/>
            <a:chOff x="0" y="0"/>
            <a:chExt cx="1524000" cy="1993851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524000" cy="1993851"/>
            </a:xfrm>
            <a:custGeom>
              <a:avLst/>
              <a:gdLst/>
              <a:ahLst/>
              <a:cxnLst/>
              <a:rect l="l" t="t" r="r" b="b"/>
              <a:pathLst>
                <a:path w="1524000" h="1993851">
                  <a:moveTo>
                    <a:pt x="0" y="0"/>
                  </a:moveTo>
                  <a:lnTo>
                    <a:pt x="1524000" y="0"/>
                  </a:lnTo>
                  <a:lnTo>
                    <a:pt x="1524000" y="1993851"/>
                  </a:lnTo>
                  <a:lnTo>
                    <a:pt x="0" y="1993851"/>
                  </a:lnTo>
                  <a:close/>
                </a:path>
              </a:pathLst>
            </a:custGeom>
            <a:solidFill>
              <a:srgbClr val="F1F3F5"/>
            </a:solidFill>
          </p:spPr>
        </p:sp>
      </p:grpSp>
      <p:grpSp>
        <p:nvGrpSpPr>
          <p:cNvPr id="88" name="Group 88"/>
          <p:cNvGrpSpPr>
            <a:grpSpLocks noChangeAspect="1"/>
          </p:cNvGrpSpPr>
          <p:nvPr/>
        </p:nvGrpSpPr>
        <p:grpSpPr>
          <a:xfrm>
            <a:off x="214314" y="7658100"/>
            <a:ext cx="1836182" cy="1033426"/>
            <a:chOff x="0" y="0"/>
            <a:chExt cx="2448243" cy="1377901"/>
          </a:xfrm>
        </p:grpSpPr>
        <p:sp>
          <p:nvSpPr>
            <p:cNvPr id="89" name="Freeform 89" descr="preencoded.png"/>
            <p:cNvSpPr/>
            <p:nvPr/>
          </p:nvSpPr>
          <p:spPr>
            <a:xfrm>
              <a:off x="0" y="0"/>
              <a:ext cx="2448306" cy="1377950"/>
            </a:xfrm>
            <a:custGeom>
              <a:avLst/>
              <a:gdLst/>
              <a:ahLst/>
              <a:cxnLst/>
              <a:rect l="l" t="t" r="r" b="b"/>
              <a:pathLst>
                <a:path w="2448306" h="1377950">
                  <a:moveTo>
                    <a:pt x="0" y="0"/>
                  </a:moveTo>
                  <a:lnTo>
                    <a:pt x="2448306" y="0"/>
                  </a:lnTo>
                  <a:lnTo>
                    <a:pt x="2448306" y="1377950"/>
                  </a:lnTo>
                  <a:lnTo>
                    <a:pt x="0" y="1377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303" r="2" b="-3300"/>
              </a:stretch>
            </a:blipFill>
          </p:spPr>
        </p:sp>
      </p:grpSp>
      <p:grpSp>
        <p:nvGrpSpPr>
          <p:cNvPr id="90" name="Group 90"/>
          <p:cNvGrpSpPr/>
          <p:nvPr/>
        </p:nvGrpSpPr>
        <p:grpSpPr>
          <a:xfrm>
            <a:off x="1928812" y="7486650"/>
            <a:ext cx="2637830" cy="342900"/>
            <a:chOff x="0" y="0"/>
            <a:chExt cx="3517107" cy="4572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3517107" cy="457200"/>
            </a:xfrm>
            <a:custGeom>
              <a:avLst/>
              <a:gdLst/>
              <a:ahLst/>
              <a:cxnLst/>
              <a:rect l="l" t="t" r="r" b="b"/>
              <a:pathLst>
                <a:path w="3517107" h="457200">
                  <a:moveTo>
                    <a:pt x="0" y="0"/>
                  </a:moveTo>
                  <a:lnTo>
                    <a:pt x="3517107" y="0"/>
                  </a:lnTo>
                  <a:lnTo>
                    <a:pt x="3517107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2" name="TextBox 92"/>
            <p:cNvSpPr txBox="1"/>
            <p:nvPr/>
          </p:nvSpPr>
          <p:spPr>
            <a:xfrm>
              <a:off x="0" y="-9525"/>
              <a:ext cx="3517107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Visualização (Power BI)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2214562" y="7900988"/>
            <a:ext cx="6607968" cy="385398"/>
            <a:chOff x="0" y="0"/>
            <a:chExt cx="8810624" cy="513864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5" name="TextBox 95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Conector nativo para Amazon Athena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2214562" y="8243888"/>
            <a:ext cx="6607968" cy="385398"/>
            <a:chOff x="0" y="0"/>
            <a:chExt cx="8810624" cy="513864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8810624" cy="513864"/>
            </a:xfrm>
            <a:custGeom>
              <a:avLst/>
              <a:gdLst/>
              <a:ahLst/>
              <a:cxnLst/>
              <a:rect l="l" t="t" r="r" b="b"/>
              <a:pathLst>
                <a:path w="8810624" h="513864">
                  <a:moveTo>
                    <a:pt x="0" y="0"/>
                  </a:moveTo>
                  <a:lnTo>
                    <a:pt x="8810624" y="0"/>
                  </a:lnTo>
                  <a:lnTo>
                    <a:pt x="8810624" y="513864"/>
                  </a:lnTo>
                  <a:lnTo>
                    <a:pt x="0" y="5138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8" name="TextBox 98"/>
            <p:cNvSpPr txBox="1"/>
            <p:nvPr/>
          </p:nvSpPr>
          <p:spPr>
            <a:xfrm>
              <a:off x="0" y="-9525"/>
              <a:ext cx="8810624" cy="52338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Suporte a DirectQuery para dados em tempo real</a:t>
              </a:r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9251156" y="7343776"/>
            <a:ext cx="8465344" cy="1495388"/>
            <a:chOff x="0" y="0"/>
            <a:chExt cx="11287125" cy="1993851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11287125" cy="1993851"/>
            </a:xfrm>
            <a:custGeom>
              <a:avLst/>
              <a:gdLst/>
              <a:ahLst/>
              <a:cxnLst/>
              <a:rect l="l" t="t" r="r" b="b"/>
              <a:pathLst>
                <a:path w="11287125" h="1993851">
                  <a:moveTo>
                    <a:pt x="0" y="0"/>
                  </a:moveTo>
                  <a:lnTo>
                    <a:pt x="11287125" y="0"/>
                  </a:lnTo>
                  <a:lnTo>
                    <a:pt x="11287125" y="1993851"/>
                  </a:lnTo>
                  <a:lnTo>
                    <a:pt x="0" y="1993851"/>
                  </a:lnTo>
                  <a:close/>
                </a:path>
              </a:pathLst>
            </a:custGeom>
            <a:solidFill>
              <a:srgbClr val="F8F9FA"/>
            </a:solidFill>
          </p:spPr>
        </p:sp>
      </p:grpSp>
      <p:grpSp>
        <p:nvGrpSpPr>
          <p:cNvPr id="101" name="Group 101"/>
          <p:cNvGrpSpPr/>
          <p:nvPr/>
        </p:nvGrpSpPr>
        <p:grpSpPr>
          <a:xfrm>
            <a:off x="9251156" y="7343776"/>
            <a:ext cx="1143000" cy="1495388"/>
            <a:chOff x="0" y="0"/>
            <a:chExt cx="1524000" cy="1993851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524000" cy="1993851"/>
            </a:xfrm>
            <a:custGeom>
              <a:avLst/>
              <a:gdLst/>
              <a:ahLst/>
              <a:cxnLst/>
              <a:rect l="l" t="t" r="r" b="b"/>
              <a:pathLst>
                <a:path w="1524000" h="1993851">
                  <a:moveTo>
                    <a:pt x="0" y="0"/>
                  </a:moveTo>
                  <a:lnTo>
                    <a:pt x="1524000" y="0"/>
                  </a:lnTo>
                  <a:lnTo>
                    <a:pt x="1524000" y="1993851"/>
                  </a:lnTo>
                  <a:lnTo>
                    <a:pt x="0" y="1993851"/>
                  </a:lnTo>
                  <a:close/>
                </a:path>
              </a:pathLst>
            </a:custGeom>
            <a:solidFill>
              <a:srgbClr val="F1F3F5"/>
            </a:solidFill>
          </p:spPr>
        </p:sp>
      </p:grpSp>
      <p:grpSp>
        <p:nvGrpSpPr>
          <p:cNvPr id="103" name="Group 103"/>
          <p:cNvGrpSpPr>
            <a:grpSpLocks noChangeAspect="1"/>
          </p:cNvGrpSpPr>
          <p:nvPr/>
        </p:nvGrpSpPr>
        <p:grpSpPr>
          <a:xfrm>
            <a:off x="9536929" y="7758113"/>
            <a:ext cx="585788" cy="585788"/>
            <a:chOff x="0" y="0"/>
            <a:chExt cx="571501" cy="571501"/>
          </a:xfrm>
        </p:grpSpPr>
        <p:sp>
          <p:nvSpPr>
            <p:cNvPr id="104" name="Freeform 104" descr="preencoded.png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0" y="0"/>
                  </a:moveTo>
                  <a:lnTo>
                    <a:pt x="571500" y="0"/>
                  </a:lnTo>
                  <a:lnTo>
                    <a:pt x="571500" y="571500"/>
                  </a:lnTo>
                  <a:lnTo>
                    <a:pt x="0" y="57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666" r="-1666"/>
              </a:stretch>
            </a:blipFill>
          </p:spPr>
        </p:sp>
      </p:grpSp>
      <p:grpSp>
        <p:nvGrpSpPr>
          <p:cNvPr id="105" name="Group 105"/>
          <p:cNvGrpSpPr/>
          <p:nvPr/>
        </p:nvGrpSpPr>
        <p:grpSpPr>
          <a:xfrm>
            <a:off x="10608468" y="7486650"/>
            <a:ext cx="1720248" cy="342900"/>
            <a:chOff x="0" y="0"/>
            <a:chExt cx="2293664" cy="4572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2293664" cy="457200"/>
            </a:xfrm>
            <a:custGeom>
              <a:avLst/>
              <a:gdLst/>
              <a:ahLst/>
              <a:cxnLst/>
              <a:rect l="l" t="t" r="r" b="b"/>
              <a:pathLst>
                <a:path w="2293664" h="457200">
                  <a:moveTo>
                    <a:pt x="0" y="0"/>
                  </a:moveTo>
                  <a:lnTo>
                    <a:pt x="2293664" y="0"/>
                  </a:lnTo>
                  <a:lnTo>
                    <a:pt x="229366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7" name="TextBox 107"/>
            <p:cNvSpPr txBox="1"/>
            <p:nvPr/>
          </p:nvSpPr>
          <p:spPr>
            <a:xfrm>
              <a:off x="0" y="-9525"/>
              <a:ext cx="2293664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 b="1">
                  <a:solidFill>
                    <a:srgbClr val="333333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Fluxo de Dados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0894218" y="7900988"/>
            <a:ext cx="6607968" cy="680733"/>
            <a:chOff x="0" y="0"/>
            <a:chExt cx="8810624" cy="907645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810624" cy="907645"/>
            </a:xfrm>
            <a:custGeom>
              <a:avLst/>
              <a:gdLst/>
              <a:ahLst/>
              <a:cxnLst/>
              <a:rect l="l" t="t" r="r" b="b"/>
              <a:pathLst>
                <a:path w="8810624" h="907645">
                  <a:moveTo>
                    <a:pt x="0" y="0"/>
                  </a:moveTo>
                  <a:lnTo>
                    <a:pt x="8810624" y="0"/>
                  </a:lnTo>
                  <a:lnTo>
                    <a:pt x="8810624" y="907645"/>
                  </a:lnTo>
                  <a:lnTo>
                    <a:pt x="0" y="9076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0" name="TextBox 110"/>
            <p:cNvSpPr txBox="1"/>
            <p:nvPr/>
          </p:nvSpPr>
          <p:spPr>
            <a:xfrm>
              <a:off x="0" y="-9525"/>
              <a:ext cx="8810624" cy="91717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351"/>
                </a:lnSpc>
              </a:pPr>
              <a:r>
                <a:rPr lang="en-US" sz="1959">
                  <a:solidFill>
                    <a:srgbClr val="333333"/>
                  </a:solidFill>
                  <a:latin typeface="Noto Sans"/>
                  <a:ea typeface="Noto Sans"/>
                  <a:cs typeface="Noto Sans"/>
                  <a:sym typeface="Noto Sans"/>
                </a:rPr>
                <a:t>CSV → S3 → Glue Crawler → Data Catalog → ETL (PySpark) → S3 (Parquet) → Athena → Power BI</a:t>
              </a:r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764378" y="9372564"/>
            <a:ext cx="16973556" cy="636144"/>
            <a:chOff x="0" y="0"/>
            <a:chExt cx="22631408" cy="848192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2631408" cy="848192"/>
            </a:xfrm>
            <a:custGeom>
              <a:avLst/>
              <a:gdLst/>
              <a:ahLst/>
              <a:cxnLst/>
              <a:rect l="l" t="t" r="r" b="b"/>
              <a:pathLst>
                <a:path w="22631408" h="848192">
                  <a:moveTo>
                    <a:pt x="0" y="0"/>
                  </a:moveTo>
                  <a:lnTo>
                    <a:pt x="22631408" y="0"/>
                  </a:lnTo>
                  <a:lnTo>
                    <a:pt x="22631408" y="848192"/>
                  </a:lnTo>
                  <a:lnTo>
                    <a:pt x="0" y="848192"/>
                  </a:lnTo>
                  <a:close/>
                </a:path>
              </a:pathLst>
            </a:custGeom>
            <a:solidFill>
              <a:srgbClr val="F1F3F5"/>
            </a:solidFill>
          </p:spPr>
        </p:sp>
      </p:grpSp>
      <p:grpSp>
        <p:nvGrpSpPr>
          <p:cNvPr id="113" name="Group 113"/>
          <p:cNvGrpSpPr>
            <a:grpSpLocks noChangeAspect="1"/>
          </p:cNvGrpSpPr>
          <p:nvPr/>
        </p:nvGrpSpPr>
        <p:grpSpPr>
          <a:xfrm>
            <a:off x="1507336" y="9570388"/>
            <a:ext cx="200026" cy="228600"/>
            <a:chOff x="0" y="0"/>
            <a:chExt cx="266701" cy="304800"/>
          </a:xfrm>
        </p:grpSpPr>
        <p:sp>
          <p:nvSpPr>
            <p:cNvPr id="114" name="Freeform 114" descr="preencoded.png"/>
            <p:cNvSpPr/>
            <p:nvPr/>
          </p:nvSpPr>
          <p:spPr>
            <a:xfrm>
              <a:off x="0" y="0"/>
              <a:ext cx="266700" cy="304800"/>
            </a:xfrm>
            <a:custGeom>
              <a:avLst/>
              <a:gdLst/>
              <a:ahLst/>
              <a:cxnLst/>
              <a:rect l="l" t="t" r="r" b="b"/>
              <a:pathLst>
                <a:path w="266700" h="304800">
                  <a:moveTo>
                    <a:pt x="0" y="0"/>
                  </a:moveTo>
                  <a:lnTo>
                    <a:pt x="266700" y="0"/>
                  </a:lnTo>
                  <a:lnTo>
                    <a:pt x="2667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15" name="Group 115"/>
          <p:cNvGrpSpPr/>
          <p:nvPr/>
        </p:nvGrpSpPr>
        <p:grpSpPr>
          <a:xfrm>
            <a:off x="1821660" y="9513238"/>
            <a:ext cx="1517712" cy="342900"/>
            <a:chOff x="0" y="0"/>
            <a:chExt cx="2023616" cy="457200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2023616" cy="457200"/>
            </a:xfrm>
            <a:custGeom>
              <a:avLst/>
              <a:gdLst/>
              <a:ahLst/>
              <a:cxnLst/>
              <a:rect l="l" t="t" r="r" b="b"/>
              <a:pathLst>
                <a:path w="2023616" h="457200">
                  <a:moveTo>
                    <a:pt x="0" y="0"/>
                  </a:moveTo>
                  <a:lnTo>
                    <a:pt x="2023616" y="0"/>
                  </a:lnTo>
                  <a:lnTo>
                    <a:pt x="2023616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7" name="TextBox 117"/>
            <p:cNvSpPr txBox="1"/>
            <p:nvPr/>
          </p:nvSpPr>
          <p:spPr>
            <a:xfrm>
              <a:off x="0" y="-9525"/>
              <a:ext cx="2023616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Escalabilidade</a:t>
              </a:r>
            </a:p>
          </p:txBody>
        </p:sp>
      </p:grpSp>
      <p:grpSp>
        <p:nvGrpSpPr>
          <p:cNvPr id="118" name="Group 118"/>
          <p:cNvGrpSpPr>
            <a:grpSpLocks noChangeAspect="1"/>
          </p:cNvGrpSpPr>
          <p:nvPr/>
        </p:nvGrpSpPr>
        <p:grpSpPr>
          <a:xfrm>
            <a:off x="5686428" y="9570388"/>
            <a:ext cx="142876" cy="228600"/>
            <a:chOff x="0" y="0"/>
            <a:chExt cx="190501" cy="304800"/>
          </a:xfrm>
        </p:grpSpPr>
        <p:sp>
          <p:nvSpPr>
            <p:cNvPr id="119" name="Freeform 119" descr="preencoded.png"/>
            <p:cNvSpPr/>
            <p:nvPr/>
          </p:nvSpPr>
          <p:spPr>
            <a:xfrm>
              <a:off x="0" y="0"/>
              <a:ext cx="190500" cy="304800"/>
            </a:xfrm>
            <a:custGeom>
              <a:avLst/>
              <a:gdLst/>
              <a:ahLst/>
              <a:cxnLst/>
              <a:rect l="l" t="t" r="r" b="b"/>
              <a:pathLst>
                <a:path w="190500" h="304800">
                  <a:moveTo>
                    <a:pt x="0" y="0"/>
                  </a:moveTo>
                  <a:lnTo>
                    <a:pt x="190500" y="0"/>
                  </a:lnTo>
                  <a:lnTo>
                    <a:pt x="1905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999" r="-5000"/>
              </a:stretch>
            </a:blipFill>
          </p:spPr>
        </p:sp>
      </p:grpSp>
      <p:grpSp>
        <p:nvGrpSpPr>
          <p:cNvPr id="120" name="Group 120"/>
          <p:cNvGrpSpPr/>
          <p:nvPr/>
        </p:nvGrpSpPr>
        <p:grpSpPr>
          <a:xfrm>
            <a:off x="5943604" y="9513238"/>
            <a:ext cx="1692120" cy="342900"/>
            <a:chOff x="0" y="0"/>
            <a:chExt cx="2256160" cy="4572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256160" cy="457200"/>
            </a:xfrm>
            <a:custGeom>
              <a:avLst/>
              <a:gdLst/>
              <a:ahLst/>
              <a:cxnLst/>
              <a:rect l="l" t="t" r="r" b="b"/>
              <a:pathLst>
                <a:path w="2256160" h="457200">
                  <a:moveTo>
                    <a:pt x="0" y="0"/>
                  </a:moveTo>
                  <a:lnTo>
                    <a:pt x="2256160" y="0"/>
                  </a:lnTo>
                  <a:lnTo>
                    <a:pt x="225616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0" y="-9525"/>
              <a:ext cx="2256160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Custo-eficiência</a:t>
              </a:r>
            </a:p>
          </p:txBody>
        </p:sp>
      </p:grpSp>
      <p:grpSp>
        <p:nvGrpSpPr>
          <p:cNvPr id="123" name="Group 123"/>
          <p:cNvGrpSpPr>
            <a:grpSpLocks noChangeAspect="1"/>
          </p:cNvGrpSpPr>
          <p:nvPr/>
        </p:nvGrpSpPr>
        <p:grpSpPr>
          <a:xfrm>
            <a:off x="9865522" y="9570388"/>
            <a:ext cx="257176" cy="228600"/>
            <a:chOff x="0" y="0"/>
            <a:chExt cx="342901" cy="304800"/>
          </a:xfrm>
        </p:grpSpPr>
        <p:sp>
          <p:nvSpPr>
            <p:cNvPr id="124" name="Freeform 124" descr="preencoded.png"/>
            <p:cNvSpPr/>
            <p:nvPr/>
          </p:nvSpPr>
          <p:spPr>
            <a:xfrm>
              <a:off x="0" y="0"/>
              <a:ext cx="342900" cy="304800"/>
            </a:xfrm>
            <a:custGeom>
              <a:avLst/>
              <a:gdLst/>
              <a:ahLst/>
              <a:cxnLst/>
              <a:rect l="l" t="t" r="r" b="b"/>
              <a:pathLst>
                <a:path w="342900" h="304800">
                  <a:moveTo>
                    <a:pt x="0" y="0"/>
                  </a:moveTo>
                  <a:lnTo>
                    <a:pt x="342900" y="0"/>
                  </a:lnTo>
                  <a:lnTo>
                    <a:pt x="3429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grpSp>
        <p:nvGrpSpPr>
          <p:cNvPr id="125" name="Group 125"/>
          <p:cNvGrpSpPr/>
          <p:nvPr/>
        </p:nvGrpSpPr>
        <p:grpSpPr>
          <a:xfrm>
            <a:off x="10236998" y="9513238"/>
            <a:ext cx="1897392" cy="342900"/>
            <a:chOff x="0" y="0"/>
            <a:chExt cx="2529856" cy="457200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2529856" cy="457200"/>
            </a:xfrm>
            <a:custGeom>
              <a:avLst/>
              <a:gdLst/>
              <a:ahLst/>
              <a:cxnLst/>
              <a:rect l="l" t="t" r="r" b="b"/>
              <a:pathLst>
                <a:path w="2529856" h="457200">
                  <a:moveTo>
                    <a:pt x="0" y="0"/>
                  </a:moveTo>
                  <a:lnTo>
                    <a:pt x="2529856" y="0"/>
                  </a:lnTo>
                  <a:lnTo>
                    <a:pt x="2529856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7" name="TextBox 127"/>
            <p:cNvSpPr txBox="1"/>
            <p:nvPr/>
          </p:nvSpPr>
          <p:spPr>
            <a:xfrm>
              <a:off x="0" y="-9525"/>
              <a:ext cx="2529856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Alto desempenho</a:t>
              </a:r>
            </a:p>
          </p:txBody>
        </p:sp>
      </p:grpSp>
      <p:grpSp>
        <p:nvGrpSpPr>
          <p:cNvPr id="128" name="Group 128"/>
          <p:cNvGrpSpPr>
            <a:grpSpLocks noChangeAspect="1"/>
          </p:cNvGrpSpPr>
          <p:nvPr/>
        </p:nvGrpSpPr>
        <p:grpSpPr>
          <a:xfrm>
            <a:off x="14044616" y="9570388"/>
            <a:ext cx="228600" cy="228600"/>
            <a:chOff x="0" y="0"/>
            <a:chExt cx="304800" cy="304800"/>
          </a:xfrm>
        </p:grpSpPr>
        <p:sp>
          <p:nvSpPr>
            <p:cNvPr id="129" name="Freeform 129" descr="preencoded.png"/>
            <p:cNvSpPr/>
            <p:nvPr/>
          </p:nvSpPr>
          <p:spPr>
            <a:xfrm>
              <a:off x="0" y="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0"/>
                  </a:moveTo>
                  <a:lnTo>
                    <a:pt x="304800" y="0"/>
                  </a:lnTo>
                  <a:lnTo>
                    <a:pt x="3048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125" r="-3125"/>
              </a:stretch>
            </a:blipFill>
          </p:spPr>
        </p:sp>
      </p:grpSp>
      <p:grpSp>
        <p:nvGrpSpPr>
          <p:cNvPr id="130" name="Group 130"/>
          <p:cNvGrpSpPr/>
          <p:nvPr/>
        </p:nvGrpSpPr>
        <p:grpSpPr>
          <a:xfrm>
            <a:off x="14387516" y="9513238"/>
            <a:ext cx="1337778" cy="342900"/>
            <a:chOff x="0" y="0"/>
            <a:chExt cx="1783704" cy="457200"/>
          </a:xfrm>
        </p:grpSpPr>
        <p:sp>
          <p:nvSpPr>
            <p:cNvPr id="131" name="Freeform 131"/>
            <p:cNvSpPr/>
            <p:nvPr/>
          </p:nvSpPr>
          <p:spPr>
            <a:xfrm>
              <a:off x="0" y="0"/>
              <a:ext cx="1783704" cy="457200"/>
            </a:xfrm>
            <a:custGeom>
              <a:avLst/>
              <a:gdLst/>
              <a:ahLst/>
              <a:cxnLst/>
              <a:rect l="l" t="t" r="r" b="b"/>
              <a:pathLst>
                <a:path w="1783704" h="457200">
                  <a:moveTo>
                    <a:pt x="0" y="0"/>
                  </a:moveTo>
                  <a:lnTo>
                    <a:pt x="1783704" y="0"/>
                  </a:lnTo>
                  <a:lnTo>
                    <a:pt x="1783704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2" name="TextBox 132"/>
            <p:cNvSpPr txBox="1"/>
            <p:nvPr/>
          </p:nvSpPr>
          <p:spPr>
            <a:xfrm>
              <a:off x="0" y="-9525"/>
              <a:ext cx="1783704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008"/>
                </a:lnSpc>
              </a:pPr>
              <a:r>
                <a:rPr lang="en-US" sz="1674">
                  <a:solidFill>
                    <a:srgbClr val="000000"/>
                  </a:solidFill>
                  <a:latin typeface="Noto Sans"/>
                  <a:ea typeface="Noto Sans"/>
                  <a:cs typeface="Noto Sans"/>
                  <a:sym typeface="Noto Sans"/>
                </a:rPr>
                <a:t>Flexibilidade</a:t>
              </a:r>
            </a:p>
          </p:txBody>
        </p:sp>
      </p:grpSp>
      <p:grpSp>
        <p:nvGrpSpPr>
          <p:cNvPr id="133" name="Group 133"/>
          <p:cNvGrpSpPr>
            <a:grpSpLocks noChangeAspect="1"/>
          </p:cNvGrpSpPr>
          <p:nvPr/>
        </p:nvGrpSpPr>
        <p:grpSpPr>
          <a:xfrm>
            <a:off x="9420276" y="1909868"/>
            <a:ext cx="804758" cy="804758"/>
            <a:chOff x="0" y="0"/>
            <a:chExt cx="1073011" cy="1073011"/>
          </a:xfrm>
        </p:grpSpPr>
        <p:sp>
          <p:nvSpPr>
            <p:cNvPr id="134" name="Freeform 134" descr="Desenho de personagem de desenho animado  O conteúdo gerado por IA pode estar incorreto."/>
            <p:cNvSpPr/>
            <p:nvPr/>
          </p:nvSpPr>
          <p:spPr>
            <a:xfrm>
              <a:off x="0" y="0"/>
              <a:ext cx="1073023" cy="1073023"/>
            </a:xfrm>
            <a:custGeom>
              <a:avLst/>
              <a:gdLst/>
              <a:ahLst/>
              <a:cxnLst/>
              <a:rect l="l" t="t" r="r" b="b"/>
              <a:pathLst>
                <a:path w="1073023" h="1073023">
                  <a:moveTo>
                    <a:pt x="0" y="0"/>
                  </a:moveTo>
                  <a:lnTo>
                    <a:pt x="1073023" y="0"/>
                  </a:lnTo>
                  <a:lnTo>
                    <a:pt x="1073023" y="1073023"/>
                  </a:lnTo>
                  <a:lnTo>
                    <a:pt x="0" y="1073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1" b="1"/>
              </a:stretch>
            </a:blipFill>
          </p:spPr>
        </p:sp>
      </p:grpSp>
      <p:grpSp>
        <p:nvGrpSpPr>
          <p:cNvPr id="135" name="Group 135"/>
          <p:cNvGrpSpPr>
            <a:grpSpLocks noChangeAspect="1"/>
          </p:cNvGrpSpPr>
          <p:nvPr/>
        </p:nvGrpSpPr>
        <p:grpSpPr>
          <a:xfrm>
            <a:off x="578640" y="1770439"/>
            <a:ext cx="1143000" cy="993022"/>
            <a:chOff x="0" y="0"/>
            <a:chExt cx="1524000" cy="1324029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1524000" cy="1323975"/>
            </a:xfrm>
            <a:custGeom>
              <a:avLst/>
              <a:gdLst/>
              <a:ahLst/>
              <a:cxnLst/>
              <a:rect l="l" t="t" r="r" b="b"/>
              <a:pathLst>
                <a:path w="1524000" h="1323975">
                  <a:moveTo>
                    <a:pt x="0" y="0"/>
                  </a:moveTo>
                  <a:lnTo>
                    <a:pt x="1524000" y="0"/>
                  </a:lnTo>
                  <a:lnTo>
                    <a:pt x="1524000" y="1323975"/>
                  </a:lnTo>
                  <a:lnTo>
                    <a:pt x="0" y="1323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7427" b="-7431"/>
              </a:stretch>
            </a:blipFill>
          </p:spPr>
        </p:sp>
      </p:grpSp>
      <p:grpSp>
        <p:nvGrpSpPr>
          <p:cNvPr id="137" name="Group 137"/>
          <p:cNvGrpSpPr>
            <a:grpSpLocks noChangeAspect="1"/>
          </p:cNvGrpSpPr>
          <p:nvPr/>
        </p:nvGrpSpPr>
        <p:grpSpPr>
          <a:xfrm>
            <a:off x="742944" y="3913186"/>
            <a:ext cx="814392" cy="974726"/>
            <a:chOff x="0" y="0"/>
            <a:chExt cx="1085856" cy="1299635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1085850" cy="1299591"/>
            </a:xfrm>
            <a:custGeom>
              <a:avLst/>
              <a:gdLst/>
              <a:ahLst/>
              <a:cxnLst/>
              <a:rect l="l" t="t" r="r" b="b"/>
              <a:pathLst>
                <a:path w="1085850" h="1299591">
                  <a:moveTo>
                    <a:pt x="0" y="0"/>
                  </a:moveTo>
                  <a:lnTo>
                    <a:pt x="1085850" y="0"/>
                  </a:lnTo>
                  <a:lnTo>
                    <a:pt x="1085850" y="1299591"/>
                  </a:lnTo>
                  <a:lnTo>
                    <a:pt x="0" y="1299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b="-3"/>
              </a:stretch>
            </a:blipFill>
          </p:spPr>
        </p:sp>
      </p:grpSp>
      <p:grpSp>
        <p:nvGrpSpPr>
          <p:cNvPr id="139" name="Group 139"/>
          <p:cNvGrpSpPr>
            <a:grpSpLocks noChangeAspect="1"/>
          </p:cNvGrpSpPr>
          <p:nvPr/>
        </p:nvGrpSpPr>
        <p:grpSpPr>
          <a:xfrm>
            <a:off x="674678" y="6038850"/>
            <a:ext cx="936642" cy="487158"/>
            <a:chOff x="0" y="0"/>
            <a:chExt cx="1248856" cy="649544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1248918" cy="649605"/>
            </a:xfrm>
            <a:custGeom>
              <a:avLst/>
              <a:gdLst/>
              <a:ahLst/>
              <a:cxnLst/>
              <a:rect l="l" t="t" r="r" b="b"/>
              <a:pathLst>
                <a:path w="1248918" h="649605">
                  <a:moveTo>
                    <a:pt x="0" y="0"/>
                  </a:moveTo>
                  <a:lnTo>
                    <a:pt x="1248918" y="0"/>
                  </a:lnTo>
                  <a:lnTo>
                    <a:pt x="1248918" y="649605"/>
                  </a:lnTo>
                  <a:lnTo>
                    <a:pt x="0" y="64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r="4" b="9"/>
              </a:stretch>
            </a:blipFill>
          </p:spPr>
        </p:sp>
      </p:grpSp>
      <p:sp>
        <p:nvSpPr>
          <p:cNvPr id="141" name="TextBox 141"/>
          <p:cNvSpPr txBox="1"/>
          <p:nvPr/>
        </p:nvSpPr>
        <p:spPr>
          <a:xfrm>
            <a:off x="1336509" y="796345"/>
            <a:ext cx="7486021" cy="52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ARQUITETURA DE DADOS </a:t>
            </a:r>
            <a:r>
              <a:rPr lang="en-US" sz="2776" b="1" spc="5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(DETALHADA)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880" y="2976583"/>
            <a:ext cx="16108240" cy="4333834"/>
            <a:chOff x="0" y="0"/>
            <a:chExt cx="21477653" cy="577844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14829575" y="-869633"/>
              <a:ext cx="4923885" cy="8372270"/>
              <a:chOff x="0" y="0"/>
              <a:chExt cx="635000" cy="107971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" cy="1079715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079715">
                    <a:moveTo>
                      <a:pt x="635000" y="0"/>
                    </a:moveTo>
                    <a:lnTo>
                      <a:pt x="635000" y="965415"/>
                    </a:lnTo>
                    <a:lnTo>
                      <a:pt x="317500" y="1079715"/>
                    </a:lnTo>
                    <a:lnTo>
                      <a:pt x="0" y="965415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4285F4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635000" cy="1003515"/>
              </a:xfrm>
              <a:prstGeom prst="rect">
                <a:avLst/>
              </a:prstGeom>
            </p:spPr>
            <p:txBody>
              <a:bodyPr lIns="47269" tIns="47269" rIns="47269" bIns="4726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8192671" y="-869633"/>
              <a:ext cx="4923885" cy="8372270"/>
              <a:chOff x="0" y="0"/>
              <a:chExt cx="635000" cy="107971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" cy="1079715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079715">
                    <a:moveTo>
                      <a:pt x="635000" y="0"/>
                    </a:moveTo>
                    <a:lnTo>
                      <a:pt x="635000" y="965415"/>
                    </a:lnTo>
                    <a:lnTo>
                      <a:pt x="317500" y="1079715"/>
                    </a:lnTo>
                    <a:lnTo>
                      <a:pt x="0" y="965415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4285F4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635000" cy="1003515"/>
              </a:xfrm>
              <a:prstGeom prst="rect">
                <a:avLst/>
              </a:prstGeom>
            </p:spPr>
            <p:txBody>
              <a:bodyPr lIns="47269" tIns="47269" rIns="47269" bIns="4726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487996" y="-633436"/>
              <a:ext cx="4923885" cy="7899877"/>
              <a:chOff x="0" y="0"/>
              <a:chExt cx="635000" cy="101879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" cy="1018794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018794">
                    <a:moveTo>
                      <a:pt x="635000" y="0"/>
                    </a:moveTo>
                    <a:lnTo>
                      <a:pt x="635000" y="904494"/>
                    </a:lnTo>
                    <a:lnTo>
                      <a:pt x="317500" y="1018794"/>
                    </a:lnTo>
                    <a:lnTo>
                      <a:pt x="0" y="904494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4285F4"/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635000" cy="942594"/>
              </a:xfrm>
              <a:prstGeom prst="rect">
                <a:avLst/>
              </a:prstGeom>
            </p:spPr>
            <p:txBody>
              <a:bodyPr lIns="47269" tIns="47269" rIns="47269" bIns="4726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813267" y="-123825"/>
              <a:ext cx="5328555" cy="83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74"/>
                </a:lnSpc>
              </a:pPr>
              <a:r>
                <a:rPr lang="en-US" sz="3563" b="1" spc="71">
                  <a:solidFill>
                    <a:srgbClr val="001E4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SEGMENTAR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755919" y="-123825"/>
              <a:ext cx="3470731" cy="83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74"/>
                </a:lnSpc>
              </a:pPr>
              <a:r>
                <a:rPr lang="en-US" sz="3563" b="1" spc="71">
                  <a:solidFill>
                    <a:srgbClr val="001E4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PREVER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5277479" y="-123825"/>
              <a:ext cx="4028078" cy="835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74"/>
                </a:lnSpc>
              </a:pPr>
              <a:r>
                <a:rPr lang="en-US" sz="3563" b="1" spc="71">
                  <a:solidFill>
                    <a:srgbClr val="001E4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SUGERIR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792765" y="3031330"/>
            <a:ext cx="344813" cy="344813"/>
          </a:xfrm>
          <a:custGeom>
            <a:avLst/>
            <a:gdLst/>
            <a:ahLst/>
            <a:cxnLst/>
            <a:rect l="l" t="t" r="r" b="b"/>
            <a:pathLst>
              <a:path w="344813" h="344813">
                <a:moveTo>
                  <a:pt x="0" y="0"/>
                </a:moveTo>
                <a:lnTo>
                  <a:pt x="344813" y="0"/>
                </a:lnTo>
                <a:lnTo>
                  <a:pt x="344813" y="344812"/>
                </a:lnTo>
                <a:lnTo>
                  <a:pt x="0" y="34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17336" y="2976583"/>
            <a:ext cx="399559" cy="399559"/>
          </a:xfrm>
          <a:custGeom>
            <a:avLst/>
            <a:gdLst/>
            <a:ahLst/>
            <a:cxnLst/>
            <a:rect l="l" t="t" r="r" b="b"/>
            <a:pathLst>
              <a:path w="399559" h="399559">
                <a:moveTo>
                  <a:pt x="0" y="0"/>
                </a:moveTo>
                <a:lnTo>
                  <a:pt x="399559" y="0"/>
                </a:lnTo>
                <a:lnTo>
                  <a:pt x="399559" y="399559"/>
                </a:lnTo>
                <a:lnTo>
                  <a:pt x="0" y="399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712866" y="3031330"/>
            <a:ext cx="399559" cy="399559"/>
          </a:xfrm>
          <a:custGeom>
            <a:avLst/>
            <a:gdLst/>
            <a:ahLst/>
            <a:cxnLst/>
            <a:rect l="l" t="t" r="r" b="b"/>
            <a:pathLst>
              <a:path w="399559" h="399559">
                <a:moveTo>
                  <a:pt x="0" y="0"/>
                </a:moveTo>
                <a:lnTo>
                  <a:pt x="399559" y="0"/>
                </a:lnTo>
                <a:lnTo>
                  <a:pt x="399559" y="399559"/>
                </a:lnTo>
                <a:lnTo>
                  <a:pt x="0" y="3995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36509" y="796345"/>
            <a:ext cx="12633644" cy="52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776" b="1" spc="55">
                <a:solidFill>
                  <a:srgbClr val="395CC7"/>
                </a:solidFill>
                <a:latin typeface="Telegraf Bold"/>
                <a:ea typeface="Telegraf Bold"/>
                <a:cs typeface="Telegraf Bold"/>
                <a:sym typeface="Telegraf Bold"/>
              </a:rPr>
              <a:t>| ETAPAS DA SOLUÇÃO </a:t>
            </a:r>
            <a:r>
              <a:rPr lang="en-US" sz="2776" b="1" spc="55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(VISÃO TÉCNICA)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52986" y="8909050"/>
            <a:ext cx="1234843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Cada etapa realizada fornece mais uma camada de segurança e robustez à nossa solução!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7267" y="4153900"/>
            <a:ext cx="4631220" cy="266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 clientes foram agrupados em perfis (Baixo, Médio, Alto e Muito Alto) com base no valor total e na frequência de suas compras históricas.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20518" y="4153900"/>
            <a:ext cx="4597301" cy="222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 modelo de Regressão Logística foi treinado para calcular a probabilidade de um cliente comprar novamente em 7 ou 30 dias.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22668" y="3801683"/>
            <a:ext cx="4181546" cy="311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Um sistema de recomendação (SVD) foi usado para prever o destino mais provável para a próxima viagem, com base na frequência de compras de cada rota.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EC_Sprint_4_1TSCPV_solucaofinal_&lt;ClubBus&gt;_&lt;4sight&gt;</dc:title>
  <cp:revision>18</cp:revision>
  <dcterms:created xsi:type="dcterms:W3CDTF">2006-08-16T00:00:00Z</dcterms:created>
  <dcterms:modified xsi:type="dcterms:W3CDTF">2025-09-22T01:02:58Z</dcterms:modified>
  <dc:identifier>DAGziaX35Sc</dc:identifier>
</cp:coreProperties>
</file>